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1"/>
  </p:sldMasterIdLst>
  <p:notesMasterIdLst>
    <p:notesMasterId r:id="rId43"/>
  </p:notesMasterIdLst>
  <p:sldIdLst>
    <p:sldId id="256" r:id="rId2"/>
    <p:sldId id="257" r:id="rId3"/>
    <p:sldId id="260" r:id="rId4"/>
    <p:sldId id="258" r:id="rId5"/>
    <p:sldId id="302" r:id="rId6"/>
    <p:sldId id="293" r:id="rId7"/>
    <p:sldId id="259" r:id="rId8"/>
    <p:sldId id="267" r:id="rId9"/>
    <p:sldId id="266" r:id="rId10"/>
    <p:sldId id="268" r:id="rId11"/>
    <p:sldId id="269" r:id="rId12"/>
    <p:sldId id="271" r:id="rId13"/>
    <p:sldId id="273" r:id="rId14"/>
    <p:sldId id="274" r:id="rId15"/>
    <p:sldId id="270" r:id="rId16"/>
    <p:sldId id="276" r:id="rId17"/>
    <p:sldId id="277" r:id="rId18"/>
    <p:sldId id="278" r:id="rId19"/>
    <p:sldId id="279" r:id="rId20"/>
    <p:sldId id="280" r:id="rId21"/>
    <p:sldId id="281" r:id="rId22"/>
    <p:sldId id="282" r:id="rId23"/>
    <p:sldId id="287" r:id="rId24"/>
    <p:sldId id="283" r:id="rId25"/>
    <p:sldId id="284" r:id="rId26"/>
    <p:sldId id="288" r:id="rId27"/>
    <p:sldId id="289" r:id="rId28"/>
    <p:sldId id="290" r:id="rId29"/>
    <p:sldId id="291" r:id="rId30"/>
    <p:sldId id="275" r:id="rId31"/>
    <p:sldId id="292" r:id="rId32"/>
    <p:sldId id="294" r:id="rId33"/>
    <p:sldId id="297" r:id="rId34"/>
    <p:sldId id="295" r:id="rId35"/>
    <p:sldId id="296" r:id="rId36"/>
    <p:sldId id="298" r:id="rId37"/>
    <p:sldId id="299" r:id="rId38"/>
    <p:sldId id="300" r:id="rId39"/>
    <p:sldId id="301" r:id="rId40"/>
    <p:sldId id="265" r:id="rId41"/>
    <p:sldId id="26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5" autoAdjust="0"/>
    <p:restoredTop sz="92621" autoAdjust="0"/>
  </p:normalViewPr>
  <p:slideViewPr>
    <p:cSldViewPr>
      <p:cViewPr varScale="1">
        <p:scale>
          <a:sx n="82" d="100"/>
          <a:sy n="82" d="100"/>
        </p:scale>
        <p:origin x="53"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36" d="100"/>
          <a:sy n="36" d="100"/>
        </p:scale>
        <p:origin x="-141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7279C-B344-462D-B909-CFB419012F9B}" type="datetimeFigureOut">
              <a:rPr lang="en-AU" smtClean="0"/>
              <a:t>10/11/2014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5F22F3-1CC4-4132-A738-FCE3D69D6765}" type="slidenum">
              <a:rPr lang="en-AU" smtClean="0"/>
              <a:t>‹#›</a:t>
            </a:fld>
            <a:endParaRPr lang="en-AU"/>
          </a:p>
        </p:txBody>
      </p:sp>
    </p:spTree>
    <p:extLst>
      <p:ext uri="{BB962C8B-B14F-4D97-AF65-F5344CB8AC3E}">
        <p14:creationId xmlns:p14="http://schemas.microsoft.com/office/powerpoint/2010/main" val="188137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Ascertain</a:t>
            </a:r>
            <a:r>
              <a:rPr lang="en-AU" baseline="0" dirty="0" smtClean="0"/>
              <a:t> prior knowledge through questioning to help pitch the presentation</a:t>
            </a:r>
          </a:p>
          <a:p>
            <a:pPr marL="171450" indent="-171450">
              <a:buFont typeface="Arial" pitchFamily="34" charset="0"/>
              <a:buChar char="•"/>
            </a:pPr>
            <a:r>
              <a:rPr lang="en-AU" dirty="0" smtClean="0"/>
              <a:t>What’s siphon</a:t>
            </a:r>
            <a:r>
              <a:rPr lang="en-AU" baseline="0" dirty="0" smtClean="0"/>
              <a:t> irrigation?</a:t>
            </a:r>
          </a:p>
          <a:p>
            <a:pPr marL="171450" indent="-171450">
              <a:buFont typeface="Arial" pitchFamily="34" charset="0"/>
              <a:buChar char="•"/>
            </a:pPr>
            <a:r>
              <a:rPr lang="en-AU" baseline="0" dirty="0" smtClean="0"/>
              <a:t>How do you do it?</a:t>
            </a:r>
          </a:p>
          <a:p>
            <a:pPr marL="171450" indent="-171450">
              <a:buFont typeface="Arial" pitchFamily="34" charset="0"/>
              <a:buChar char="•"/>
            </a:pPr>
            <a:r>
              <a:rPr lang="en-AU" baseline="0" dirty="0" smtClean="0"/>
              <a:t>Where have you seen it done?</a:t>
            </a:r>
          </a:p>
          <a:p>
            <a:pPr marL="0" indent="0">
              <a:buFont typeface="Arial" pitchFamily="34" charset="0"/>
              <a:buNone/>
            </a:pPr>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1</a:t>
            </a:fld>
            <a:endParaRPr lang="en-AU"/>
          </a:p>
        </p:txBody>
      </p:sp>
    </p:spTree>
    <p:extLst>
      <p:ext uri="{BB962C8B-B14F-4D97-AF65-F5344CB8AC3E}">
        <p14:creationId xmlns:p14="http://schemas.microsoft.com/office/powerpoint/2010/main" val="550204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On farm induction (what to expect)</a:t>
            </a:r>
          </a:p>
          <a:p>
            <a:pPr lvl="1"/>
            <a:r>
              <a:rPr lang="en-AU" sz="1200" kern="1200" dirty="0" smtClean="0">
                <a:solidFill>
                  <a:schemeClr val="tx1"/>
                </a:solidFill>
                <a:effectLst/>
                <a:latin typeface="+mn-lt"/>
                <a:ea typeface="+mn-ea"/>
                <a:cs typeface="+mn-cs"/>
              </a:rPr>
              <a:t>Today’s training is not an on farm induction. Your employer must give you an induction when you first start working on the farm. This should include who to report to, hazards on the farm, communication on the farm, work clothes, hygiene, protective clothing and equipment, adequate food and water, fatigue, Riding a motorbike/ ATV, handling chemicals on the farm, machinery operation and maintenance, irrigating, snakes, being ready for emergencies, injury reporting, workplace health and safety legalities.  This would be a good time to inform your employer about your swimming and driving ability.</a:t>
            </a:r>
            <a:endParaRPr lang="en-AU" sz="11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15</a:t>
            </a:fld>
            <a:endParaRPr lang="en-AU"/>
          </a:p>
        </p:txBody>
      </p:sp>
    </p:spTree>
    <p:extLst>
      <p:ext uri="{BB962C8B-B14F-4D97-AF65-F5344CB8AC3E}">
        <p14:creationId xmlns:p14="http://schemas.microsoft.com/office/powerpoint/2010/main" val="2531513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16</a:t>
            </a:fld>
            <a:endParaRPr lang="en-AU"/>
          </a:p>
        </p:txBody>
      </p:sp>
    </p:spTree>
    <p:extLst>
      <p:ext uri="{BB962C8B-B14F-4D97-AF65-F5344CB8AC3E}">
        <p14:creationId xmlns:p14="http://schemas.microsoft.com/office/powerpoint/2010/main" val="550204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Irrigation has been around for as long as humans have been cultivating plants. Around 20 </a:t>
            </a:r>
            <a:r>
              <a:rPr lang="en-AU" sz="1200" kern="1200" dirty="0" err="1" smtClean="0">
                <a:solidFill>
                  <a:schemeClr val="tx1"/>
                </a:solidFill>
                <a:effectLst/>
                <a:latin typeface="+mn-lt"/>
                <a:ea typeface="+mn-ea"/>
                <a:cs typeface="+mn-cs"/>
              </a:rPr>
              <a:t>percent</a:t>
            </a:r>
            <a:r>
              <a:rPr lang="en-AU" sz="1200" kern="1200" dirty="0" smtClean="0">
                <a:solidFill>
                  <a:schemeClr val="tx1"/>
                </a:solidFill>
                <a:effectLst/>
                <a:latin typeface="+mn-lt"/>
                <a:ea typeface="+mn-ea"/>
                <a:cs typeface="+mn-cs"/>
              </a:rPr>
              <a:t> or 280 million hectares of the world’s cultivated farmland is irrigated, and this produces 40 </a:t>
            </a:r>
            <a:r>
              <a:rPr lang="en-AU" sz="1200" kern="1200" dirty="0" err="1" smtClean="0">
                <a:solidFill>
                  <a:schemeClr val="tx1"/>
                </a:solidFill>
                <a:effectLst/>
                <a:latin typeface="+mn-lt"/>
                <a:ea typeface="+mn-ea"/>
                <a:cs typeface="+mn-cs"/>
              </a:rPr>
              <a:t>percent</a:t>
            </a:r>
            <a:r>
              <a:rPr lang="en-AU" sz="1200" kern="1200" dirty="0" smtClean="0">
                <a:solidFill>
                  <a:schemeClr val="tx1"/>
                </a:solidFill>
                <a:effectLst/>
                <a:latin typeface="+mn-lt"/>
                <a:ea typeface="+mn-ea"/>
                <a:cs typeface="+mn-cs"/>
              </a:rPr>
              <a:t> of our food and fibre.  Historically surface irrigation has been the most common method of irrigating agricultural land.  It remains one of the most widely used form of irrigation for growing broad acre crops.  It is the most common form of irrigation in Australia with 44 </a:t>
            </a:r>
            <a:r>
              <a:rPr lang="en-AU" sz="1200" kern="1200" dirty="0" err="1" smtClean="0">
                <a:solidFill>
                  <a:schemeClr val="tx1"/>
                </a:solidFill>
                <a:effectLst/>
                <a:latin typeface="+mn-lt"/>
                <a:ea typeface="+mn-ea"/>
                <a:cs typeface="+mn-cs"/>
              </a:rPr>
              <a:t>percent</a:t>
            </a:r>
            <a:r>
              <a:rPr lang="en-AU" sz="1200" kern="1200" dirty="0" smtClean="0">
                <a:solidFill>
                  <a:schemeClr val="tx1"/>
                </a:solidFill>
                <a:effectLst/>
                <a:latin typeface="+mn-lt"/>
                <a:ea typeface="+mn-ea"/>
                <a:cs typeface="+mn-cs"/>
              </a:rPr>
              <a:t> of the irrigated area using this method of irrigation.</a:t>
            </a: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17</a:t>
            </a:fld>
            <a:endParaRPr lang="en-AU"/>
          </a:p>
        </p:txBody>
      </p:sp>
    </p:spTree>
    <p:extLst>
      <p:ext uri="{BB962C8B-B14F-4D97-AF65-F5344CB8AC3E}">
        <p14:creationId xmlns:p14="http://schemas.microsoft.com/office/powerpoint/2010/main" val="1360568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primary method of surface irrigating within the Australian Cotton industry is the use of siphons to apply water from a head ditch into furrows in a cotton field.  The term siphon (or siphon) comes from the Ancient Greek for “pipe” or “tube”.  It refers to the inverted U shaped tube which enables water to flow uphill, above the surface of the </a:t>
            </a:r>
            <a:r>
              <a:rPr lang="en-AU" sz="1200" kern="1200" dirty="0" err="1" smtClean="0">
                <a:solidFill>
                  <a:schemeClr val="tx1"/>
                </a:solidFill>
                <a:effectLst/>
                <a:latin typeface="+mn-lt"/>
                <a:ea typeface="+mn-ea"/>
                <a:cs typeface="+mn-cs"/>
              </a:rPr>
              <a:t>headditch</a:t>
            </a:r>
            <a:r>
              <a:rPr lang="en-AU" sz="1200" kern="1200" dirty="0" smtClean="0">
                <a:solidFill>
                  <a:schemeClr val="tx1"/>
                </a:solidFill>
                <a:effectLst/>
                <a:latin typeface="+mn-lt"/>
                <a:ea typeface="+mn-ea"/>
                <a:cs typeface="+mn-cs"/>
              </a:rPr>
              <a:t> water, without pumps, powered by the fall of the liquid as it flows down the tube under the pull of gravity, and is discharged at a level lower than the surface of the head ditch.  Egyptian reliefs from 1500 BC show the use of siphons to extract liquids from large storage jars. </a:t>
            </a: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18</a:t>
            </a:fld>
            <a:endParaRPr lang="en-AU"/>
          </a:p>
        </p:txBody>
      </p:sp>
    </p:spTree>
    <p:extLst>
      <p:ext uri="{BB962C8B-B14F-4D97-AF65-F5344CB8AC3E}">
        <p14:creationId xmlns:p14="http://schemas.microsoft.com/office/powerpoint/2010/main" val="192268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Without irrigation, growers are at the complete mercy of the weather. Plants can become “stressed” if there hasn’t been enough rain, In fact, there is a term used in cotton growing called ‘moisture stress”. This is where the plants are not receiving enough water. This can lead to low yields and poor fibre quality.</a:t>
            </a:r>
          </a:p>
          <a:p>
            <a:r>
              <a:rPr lang="en-AU" sz="1200" kern="1200" dirty="0" smtClean="0">
                <a:solidFill>
                  <a:schemeClr val="tx1"/>
                </a:solidFill>
                <a:effectLst/>
                <a:latin typeface="+mn-lt"/>
                <a:ea typeface="+mn-ea"/>
                <a:cs typeface="+mn-cs"/>
              </a:rPr>
              <a:t>Not only can the plants suffer from not having enough water, they can also be given too much water. This can lead to ‘waterlogging’ which lowers crop yields, or the waste of water which lowers production per </a:t>
            </a:r>
            <a:r>
              <a:rPr lang="en-AU" sz="1200" kern="1200" dirty="0" err="1" smtClean="0">
                <a:solidFill>
                  <a:schemeClr val="tx1"/>
                </a:solidFill>
                <a:effectLst/>
                <a:latin typeface="+mn-lt"/>
                <a:ea typeface="+mn-ea"/>
                <a:cs typeface="+mn-cs"/>
              </a:rPr>
              <a:t>megalitre</a:t>
            </a:r>
            <a:r>
              <a:rPr lang="en-AU" sz="1200" kern="1200" dirty="0" smtClean="0">
                <a:solidFill>
                  <a:schemeClr val="tx1"/>
                </a:solidFill>
                <a:effectLst/>
                <a:latin typeface="+mn-lt"/>
                <a:ea typeface="+mn-ea"/>
                <a:cs typeface="+mn-cs"/>
              </a:rPr>
              <a:t> of water applied (the water use efficiency of the crop).  Adding water through irrigation therefore requires careful management. </a:t>
            </a: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19</a:t>
            </a:fld>
            <a:endParaRPr lang="en-AU"/>
          </a:p>
        </p:txBody>
      </p:sp>
    </p:spTree>
    <p:extLst>
      <p:ext uri="{BB962C8B-B14F-4D97-AF65-F5344CB8AC3E}">
        <p14:creationId xmlns:p14="http://schemas.microsoft.com/office/powerpoint/2010/main" val="2972982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aim of irrigation is to supply water to crops when the water requirements are not satisfied by rainfall or available stored soil moisture.  Water for irrigation comes from rivers or groundwater aquifers (which is pumped up to the surface via bores).  Water is usually moved from a water storage via gravity through channels to head ditches and the field.  This minimises the need for mechanical pumps and the cost of energy associated with pumping.</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aim is to apply water from the head ditch uniformly across the field, so that each plant has the amount of water it needs, neither too much nor too little.  The most common form of surface irrigation in the cotton industry is furrow irrigation. Hills or beds are constructed on a downfield slope from the head ditch end to the </a:t>
            </a:r>
            <a:r>
              <a:rPr lang="en-AU" sz="1200" kern="1200" dirty="0" err="1" smtClean="0">
                <a:solidFill>
                  <a:schemeClr val="tx1"/>
                </a:solidFill>
                <a:effectLst/>
                <a:latin typeface="+mn-lt"/>
                <a:ea typeface="+mn-ea"/>
                <a:cs typeface="+mn-cs"/>
              </a:rPr>
              <a:t>tailwater</a:t>
            </a:r>
            <a:r>
              <a:rPr lang="en-AU" sz="1200" kern="1200" dirty="0" smtClean="0">
                <a:solidFill>
                  <a:schemeClr val="tx1"/>
                </a:solidFill>
                <a:effectLst/>
                <a:latin typeface="+mn-lt"/>
                <a:ea typeface="+mn-ea"/>
                <a:cs typeface="+mn-cs"/>
              </a:rPr>
              <a:t> end of a field.  These are separated by furrows into which water is applied using siphons.  The aim is to keep the water applied to a furrow within that furrow – water infiltrates into the crop root zone through the furrow base and walls. The crop is planted on the on the hills or beds.</a:t>
            </a: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20</a:t>
            </a:fld>
            <a:endParaRPr lang="en-AU"/>
          </a:p>
        </p:txBody>
      </p:sp>
    </p:spTree>
    <p:extLst>
      <p:ext uri="{BB962C8B-B14F-4D97-AF65-F5344CB8AC3E}">
        <p14:creationId xmlns:p14="http://schemas.microsoft.com/office/powerpoint/2010/main" val="246056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21</a:t>
            </a:fld>
            <a:endParaRPr lang="en-AU"/>
          </a:p>
        </p:txBody>
      </p:sp>
    </p:spTree>
    <p:extLst>
      <p:ext uri="{BB962C8B-B14F-4D97-AF65-F5344CB8AC3E}">
        <p14:creationId xmlns:p14="http://schemas.microsoft.com/office/powerpoint/2010/main" val="2807817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22</a:t>
            </a:fld>
            <a:endParaRPr lang="en-AU"/>
          </a:p>
        </p:txBody>
      </p:sp>
    </p:spTree>
    <p:extLst>
      <p:ext uri="{BB962C8B-B14F-4D97-AF65-F5344CB8AC3E}">
        <p14:creationId xmlns:p14="http://schemas.microsoft.com/office/powerpoint/2010/main" val="2807817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23</a:t>
            </a:fld>
            <a:endParaRPr lang="en-AU"/>
          </a:p>
        </p:txBody>
      </p:sp>
    </p:spTree>
    <p:extLst>
      <p:ext uri="{BB962C8B-B14F-4D97-AF65-F5344CB8AC3E}">
        <p14:creationId xmlns:p14="http://schemas.microsoft.com/office/powerpoint/2010/main" val="2807817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Water control systems: gates to control flow direction, drop structures to bring water into a channel, checks and weirs to stop water flow and increase head, computerised systems.</a:t>
            </a: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24</a:t>
            </a:fld>
            <a:endParaRPr lang="en-AU"/>
          </a:p>
        </p:txBody>
      </p:sp>
    </p:spTree>
    <p:extLst>
      <p:ext uri="{BB962C8B-B14F-4D97-AF65-F5344CB8AC3E}">
        <p14:creationId xmlns:p14="http://schemas.microsoft.com/office/powerpoint/2010/main" val="280781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6</a:t>
            </a:fld>
            <a:endParaRPr lang="en-AU"/>
          </a:p>
        </p:txBody>
      </p:sp>
    </p:spTree>
    <p:extLst>
      <p:ext uri="{BB962C8B-B14F-4D97-AF65-F5344CB8AC3E}">
        <p14:creationId xmlns:p14="http://schemas.microsoft.com/office/powerpoint/2010/main" val="550204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sz="1200" b="1" i="1" u="none" strike="noStrike" kern="1200" baseline="0" dirty="0" err="1" smtClean="0">
                <a:solidFill>
                  <a:schemeClr val="tx1"/>
                </a:solidFill>
                <a:latin typeface="+mn-lt"/>
                <a:ea typeface="+mn-ea"/>
                <a:cs typeface="+mn-cs"/>
              </a:rPr>
              <a:t>Neek</a:t>
            </a:r>
            <a:r>
              <a:rPr lang="en-AU" sz="1200" b="1" i="1" u="none" strike="noStrike" kern="1200" baseline="0" dirty="0" smtClean="0">
                <a:solidFill>
                  <a:schemeClr val="tx1"/>
                </a:solidFill>
                <a:latin typeface="+mn-lt"/>
                <a:ea typeface="+mn-ea"/>
                <a:cs typeface="+mn-cs"/>
              </a:rPr>
              <a:t> </a:t>
            </a:r>
            <a:r>
              <a:rPr lang="en-AU" sz="1200" b="1" i="1" u="none" strike="noStrike" kern="1200" baseline="0" dirty="0" err="1" smtClean="0">
                <a:solidFill>
                  <a:schemeClr val="tx1"/>
                </a:solidFill>
                <a:latin typeface="+mn-lt"/>
                <a:ea typeface="+mn-ea"/>
                <a:cs typeface="+mn-cs"/>
              </a:rPr>
              <a:t>Morawitz</a:t>
            </a:r>
            <a:r>
              <a:rPr lang="en-AU" sz="1200" b="1" i="1" u="none" strike="noStrike" kern="1200" baseline="0" dirty="0" smtClean="0">
                <a:solidFill>
                  <a:schemeClr val="tx1"/>
                </a:solidFill>
                <a:latin typeface="+mn-lt"/>
                <a:ea typeface="+mn-ea"/>
                <a:cs typeface="+mn-cs"/>
              </a:rPr>
              <a:t> </a:t>
            </a:r>
            <a:r>
              <a:rPr lang="en-AU" sz="1200" b="0" i="1" u="none" strike="noStrike" kern="1200" baseline="0" dirty="0" smtClean="0">
                <a:solidFill>
                  <a:schemeClr val="tx1"/>
                </a:solidFill>
                <a:latin typeface="+mn-lt"/>
                <a:ea typeface="+mn-ea"/>
                <a:cs typeface="+mn-cs"/>
              </a:rPr>
              <a:t>of ‘</a:t>
            </a:r>
            <a:r>
              <a:rPr lang="en-AU" sz="1200" b="0" i="1" u="none" strike="noStrike" kern="1200" baseline="0" dirty="0" err="1" smtClean="0">
                <a:solidFill>
                  <a:schemeClr val="tx1"/>
                </a:solidFill>
                <a:latin typeface="+mn-lt"/>
                <a:ea typeface="+mn-ea"/>
                <a:cs typeface="+mn-cs"/>
              </a:rPr>
              <a:t>Argoon</a:t>
            </a:r>
            <a:r>
              <a:rPr lang="en-AU" sz="1200" b="0" i="1" u="none" strike="noStrike" kern="1200" baseline="0" dirty="0" smtClean="0">
                <a:solidFill>
                  <a:schemeClr val="tx1"/>
                </a:solidFill>
                <a:latin typeface="+mn-lt"/>
                <a:ea typeface="+mn-ea"/>
                <a:cs typeface="+mn-cs"/>
              </a:rPr>
              <a:t>’ Emerald, 2005 has constructed a central sump (pictured, also showing </a:t>
            </a:r>
            <a:r>
              <a:rPr lang="en-AU" sz="1200" b="0" i="1" u="none" strike="noStrike" kern="1200" baseline="0" dirty="0" err="1" smtClean="0">
                <a:solidFill>
                  <a:schemeClr val="tx1"/>
                </a:solidFill>
                <a:latin typeface="+mn-lt"/>
                <a:ea typeface="+mn-ea"/>
                <a:cs typeface="+mn-cs"/>
              </a:rPr>
              <a:t>taildrain</a:t>
            </a:r>
            <a:r>
              <a:rPr lang="en-AU" sz="1200" b="0" i="1" u="none" strike="noStrike" kern="1200" baseline="0" dirty="0" smtClean="0">
                <a:solidFill>
                  <a:schemeClr val="tx1"/>
                </a:solidFill>
                <a:latin typeface="+mn-lt"/>
                <a:ea typeface="+mn-ea"/>
                <a:cs typeface="+mn-cs"/>
              </a:rPr>
              <a:t>) as the gathering point for all </a:t>
            </a:r>
            <a:r>
              <a:rPr lang="en-AU" sz="1200" b="0" i="1" u="none" strike="noStrike" kern="1200" baseline="0" dirty="0" err="1" smtClean="0">
                <a:solidFill>
                  <a:schemeClr val="tx1"/>
                </a:solidFill>
                <a:latin typeface="+mn-lt"/>
                <a:ea typeface="+mn-ea"/>
                <a:cs typeface="+mn-cs"/>
              </a:rPr>
              <a:t>tailwater</a:t>
            </a:r>
            <a:r>
              <a:rPr lang="en-AU" sz="1200" b="0" i="1" u="none" strike="noStrike" kern="1200" baseline="0" dirty="0" smtClean="0">
                <a:solidFill>
                  <a:schemeClr val="tx1"/>
                </a:solidFill>
                <a:latin typeface="+mn-lt"/>
                <a:ea typeface="+mn-ea"/>
                <a:cs typeface="+mn-cs"/>
              </a:rPr>
              <a:t> on his farm. A 2000ML storage is adjacent to the sump and holds</a:t>
            </a:r>
          </a:p>
          <a:p>
            <a:r>
              <a:rPr lang="en-AU" sz="1200" b="0" i="1" u="none" strike="noStrike" kern="1200" baseline="0" dirty="0" smtClean="0">
                <a:solidFill>
                  <a:schemeClr val="tx1"/>
                </a:solidFill>
                <a:latin typeface="+mn-lt"/>
                <a:ea typeface="+mn-ea"/>
                <a:cs typeface="+mn-cs"/>
              </a:rPr>
              <a:t>all sediment-free </a:t>
            </a:r>
            <a:r>
              <a:rPr lang="en-AU" sz="1200" b="0" i="1" u="none" strike="noStrike" kern="1200" baseline="0" dirty="0" err="1" smtClean="0">
                <a:solidFill>
                  <a:schemeClr val="tx1"/>
                </a:solidFill>
                <a:latin typeface="+mn-lt"/>
                <a:ea typeface="+mn-ea"/>
                <a:cs typeface="+mn-cs"/>
              </a:rPr>
              <a:t>tailwater</a:t>
            </a:r>
            <a:r>
              <a:rPr lang="en-AU" sz="1200" b="0" i="1" u="none" strike="noStrike" kern="1200" baseline="0" dirty="0" smtClean="0">
                <a:solidFill>
                  <a:schemeClr val="tx1"/>
                </a:solidFill>
                <a:latin typeface="+mn-lt"/>
                <a:ea typeface="+mn-ea"/>
                <a:cs typeface="+mn-cs"/>
              </a:rPr>
              <a:t>, rainfall runoff and flood harvest from the river (Seek permission for photo from Scott </a:t>
            </a:r>
            <a:r>
              <a:rPr lang="en-AU" sz="1200" b="0" i="1" u="none" strike="noStrike" kern="1200" baseline="0" dirty="0" err="1" smtClean="0">
                <a:solidFill>
                  <a:schemeClr val="tx1"/>
                </a:solidFill>
                <a:latin typeface="+mn-lt"/>
                <a:ea typeface="+mn-ea"/>
                <a:cs typeface="+mn-cs"/>
              </a:rPr>
              <a:t>Fanshawe</a:t>
            </a:r>
            <a:r>
              <a:rPr lang="en-AU" sz="1200" b="0" i="1" u="none" strike="noStrike" kern="1200" baseline="0" dirty="0" smtClean="0">
                <a:solidFill>
                  <a:schemeClr val="tx1"/>
                </a:solidFill>
                <a:latin typeface="+mn-lt"/>
                <a:ea typeface="+mn-ea"/>
                <a:cs typeface="+mn-cs"/>
              </a:rPr>
              <a:t>, Emerald)</a:t>
            </a:r>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25</a:t>
            </a:fld>
            <a:endParaRPr lang="en-AU"/>
          </a:p>
        </p:txBody>
      </p:sp>
    </p:spTree>
    <p:extLst>
      <p:ext uri="{BB962C8B-B14F-4D97-AF65-F5344CB8AC3E}">
        <p14:creationId xmlns:p14="http://schemas.microsoft.com/office/powerpoint/2010/main" val="280781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Devices to measure the effectiveness of the irrigation system: soil moisture probes, pressure gauges</a:t>
            </a: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26</a:t>
            </a:fld>
            <a:endParaRPr lang="en-AU"/>
          </a:p>
        </p:txBody>
      </p:sp>
    </p:spTree>
    <p:extLst>
      <p:ext uri="{BB962C8B-B14F-4D97-AF65-F5344CB8AC3E}">
        <p14:creationId xmlns:p14="http://schemas.microsoft.com/office/powerpoint/2010/main" val="2807817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steps to starting a siphon are:</a:t>
            </a:r>
          </a:p>
          <a:p>
            <a:pPr lvl="0"/>
            <a:r>
              <a:rPr lang="en-AU" sz="1200" kern="1200" dirty="0" smtClean="0">
                <a:solidFill>
                  <a:schemeClr val="tx1"/>
                </a:solidFill>
                <a:effectLst/>
                <a:latin typeface="+mn-lt"/>
                <a:ea typeface="+mn-ea"/>
                <a:cs typeface="+mn-cs"/>
              </a:rPr>
              <a:t>Place the head ditch end of the siphon beneath the water surface in the head ditch</a:t>
            </a:r>
          </a:p>
          <a:p>
            <a:pPr lvl="0"/>
            <a:r>
              <a:rPr lang="en-AU" sz="1200" kern="1200" dirty="0" smtClean="0">
                <a:solidFill>
                  <a:schemeClr val="tx1"/>
                </a:solidFill>
                <a:effectLst/>
                <a:latin typeface="+mn-lt"/>
                <a:ea typeface="+mn-ea"/>
                <a:cs typeface="+mn-cs"/>
              </a:rPr>
              <a:t>Push the siphon into the water (leave the field end of the siphon open)</a:t>
            </a:r>
          </a:p>
          <a:p>
            <a:pPr lvl="0"/>
            <a:r>
              <a:rPr lang="en-AU" sz="1200" kern="1200" dirty="0" smtClean="0">
                <a:solidFill>
                  <a:schemeClr val="tx1"/>
                </a:solidFill>
                <a:effectLst/>
                <a:latin typeface="+mn-lt"/>
                <a:ea typeface="+mn-ea"/>
                <a:cs typeface="+mn-cs"/>
              </a:rPr>
              <a:t>Close off the field end of the siphon with your free hand and pull this end away from the head ditch and towards the field (always leave the head ditch end submerged)</a:t>
            </a:r>
          </a:p>
          <a:p>
            <a:pPr lvl="0"/>
            <a:r>
              <a:rPr lang="en-AU" sz="1200" kern="1200" dirty="0" smtClean="0">
                <a:solidFill>
                  <a:schemeClr val="tx1"/>
                </a:solidFill>
                <a:effectLst/>
                <a:latin typeface="+mn-lt"/>
                <a:ea typeface="+mn-ea"/>
                <a:cs typeface="+mn-cs"/>
              </a:rPr>
              <a:t>Repeat Step 3 until the siphon is filled with water (usually only 1 or 2 thrusts are needed depending on the amount of head available)</a:t>
            </a:r>
          </a:p>
          <a:p>
            <a:pPr lvl="0"/>
            <a:r>
              <a:rPr lang="en-AU" sz="1200" kern="1200" dirty="0" smtClean="0">
                <a:solidFill>
                  <a:schemeClr val="tx1"/>
                </a:solidFill>
                <a:effectLst/>
                <a:latin typeface="+mn-lt"/>
                <a:ea typeface="+mn-ea"/>
                <a:cs typeface="+mn-cs"/>
              </a:rPr>
              <a:t>Once air is expelled you remove the seal formed by your hand so water will flow from the field end of the siphon and place it in the </a:t>
            </a:r>
            <a:r>
              <a:rPr lang="en-AU" sz="1200" kern="1200" dirty="0" err="1" smtClean="0">
                <a:solidFill>
                  <a:schemeClr val="tx1"/>
                </a:solidFill>
                <a:effectLst/>
                <a:latin typeface="+mn-lt"/>
                <a:ea typeface="+mn-ea"/>
                <a:cs typeface="+mn-cs"/>
              </a:rPr>
              <a:t>rotobuck</a:t>
            </a:r>
            <a:r>
              <a:rPr lang="en-AU" sz="1200" kern="1200" dirty="0" smtClean="0">
                <a:solidFill>
                  <a:schemeClr val="tx1"/>
                </a:solidFill>
                <a:effectLst/>
                <a:latin typeface="+mn-lt"/>
                <a:ea typeface="+mn-ea"/>
                <a:cs typeface="+mn-cs"/>
              </a:rPr>
              <a:t> (making sure the head ditch end remains submerged).  Ideally the field end should be placed below the </a:t>
            </a:r>
            <a:r>
              <a:rPr lang="en-AU" sz="1200" kern="1200" dirty="0" err="1" smtClean="0">
                <a:solidFill>
                  <a:schemeClr val="tx1"/>
                </a:solidFill>
                <a:effectLst/>
                <a:latin typeface="+mn-lt"/>
                <a:ea typeface="+mn-ea"/>
                <a:cs typeface="+mn-cs"/>
              </a:rPr>
              <a:t>rotobuck</a:t>
            </a:r>
            <a:r>
              <a:rPr lang="en-AU" sz="1200" kern="1200" dirty="0" smtClean="0">
                <a:solidFill>
                  <a:schemeClr val="tx1"/>
                </a:solidFill>
                <a:effectLst/>
                <a:latin typeface="+mn-lt"/>
                <a:ea typeface="+mn-ea"/>
                <a:cs typeface="+mn-cs"/>
              </a:rPr>
              <a:t> water level (see Figure 2)</a:t>
            </a: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27</a:t>
            </a:fld>
            <a:endParaRPr lang="en-AU"/>
          </a:p>
        </p:txBody>
      </p:sp>
    </p:spTree>
    <p:extLst>
      <p:ext uri="{BB962C8B-B14F-4D97-AF65-F5344CB8AC3E}">
        <p14:creationId xmlns:p14="http://schemas.microsoft.com/office/powerpoint/2010/main" val="413796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Timing of irrigation</a:t>
            </a:r>
          </a:p>
          <a:p>
            <a:r>
              <a:rPr lang="en-AU" sz="1200" kern="1200" dirty="0" smtClean="0">
                <a:solidFill>
                  <a:schemeClr val="tx1"/>
                </a:solidFill>
                <a:effectLst/>
                <a:latin typeface="+mn-lt"/>
                <a:ea typeface="+mn-ea"/>
                <a:cs typeface="+mn-cs"/>
              </a:rPr>
              <a:t>Ideally the cotton crop should be planted into a seedbed which has adequate soil moisture.  If there has been inadequate rainfall an irrigation may be applied prior to planting to ensure there is adequate </a:t>
            </a:r>
            <a:r>
              <a:rPr lang="en-AU" sz="1200" kern="1200" dirty="0" err="1" smtClean="0">
                <a:solidFill>
                  <a:schemeClr val="tx1"/>
                </a:solidFill>
                <a:effectLst/>
                <a:latin typeface="+mn-lt"/>
                <a:ea typeface="+mn-ea"/>
                <a:cs typeface="+mn-cs"/>
              </a:rPr>
              <a:t>rootzone</a:t>
            </a:r>
            <a:r>
              <a:rPr lang="en-AU" sz="1200" kern="1200" dirty="0" smtClean="0">
                <a:solidFill>
                  <a:schemeClr val="tx1"/>
                </a:solidFill>
                <a:effectLst/>
                <a:latin typeface="+mn-lt"/>
                <a:ea typeface="+mn-ea"/>
                <a:cs typeface="+mn-cs"/>
              </a:rPr>
              <a:t> moisture – this is referred to as a pre-irrigation.  </a:t>
            </a:r>
          </a:p>
          <a:p>
            <a:r>
              <a:rPr lang="en-AU" sz="1200" kern="1200" dirty="0" smtClean="0">
                <a:solidFill>
                  <a:schemeClr val="tx1"/>
                </a:solidFill>
                <a:effectLst/>
                <a:latin typeface="+mn-lt"/>
                <a:ea typeface="+mn-ea"/>
                <a:cs typeface="+mn-cs"/>
              </a:rPr>
              <a:t>In situations where soil moisture may be marginal following planting it may be necessary to apply an irrigation after planting to assist with establishment of the crop – this is called ‘watering up’ the crop. The number of in-season irrigations used after the crop has established varies with location, the frequency of rainfall and soil type – on average there may be a further four to five irrigations, at ten day intervals, from mid- December to late February or early March.</a:t>
            </a:r>
          </a:p>
          <a:p>
            <a:r>
              <a:rPr lang="en-AU" sz="1200" kern="1200" dirty="0" smtClean="0">
                <a:solidFill>
                  <a:schemeClr val="tx1"/>
                </a:solidFill>
                <a:effectLst/>
                <a:latin typeface="+mn-lt"/>
                <a:ea typeface="+mn-ea"/>
                <a:cs typeface="+mn-cs"/>
              </a:rPr>
              <a:t>The time the crop really needs water the most is during January and February. This is when the temperatures and evaporative demand is highest, and the fruit on the plant (referred to as bolls) is starting to mature and fill.  The timing of irrigation is crucial to achieve high yields (quantity) and high quality cotton fibres.</a:t>
            </a: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28</a:t>
            </a:fld>
            <a:endParaRPr lang="en-AU"/>
          </a:p>
        </p:txBody>
      </p:sp>
    </p:spTree>
    <p:extLst>
      <p:ext uri="{BB962C8B-B14F-4D97-AF65-F5344CB8AC3E}">
        <p14:creationId xmlns:p14="http://schemas.microsoft.com/office/powerpoint/2010/main" val="1385734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Efficient Irrigation</a:t>
            </a:r>
          </a:p>
          <a:p>
            <a:r>
              <a:rPr lang="en-AU" sz="1200" kern="1200" dirty="0" smtClean="0">
                <a:solidFill>
                  <a:schemeClr val="tx1"/>
                </a:solidFill>
                <a:effectLst/>
                <a:latin typeface="+mn-lt"/>
                <a:ea typeface="+mn-ea"/>
                <a:cs typeface="+mn-cs"/>
              </a:rPr>
              <a:t>The goal of efficient irrigation is to ensure the greatest return per </a:t>
            </a:r>
            <a:r>
              <a:rPr lang="en-AU" sz="1200" kern="1200" dirty="0" err="1" smtClean="0">
                <a:solidFill>
                  <a:schemeClr val="tx1"/>
                </a:solidFill>
                <a:effectLst/>
                <a:latin typeface="+mn-lt"/>
                <a:ea typeface="+mn-ea"/>
                <a:cs typeface="+mn-cs"/>
              </a:rPr>
              <a:t>megalitre</a:t>
            </a:r>
            <a:r>
              <a:rPr lang="en-AU" sz="1200" kern="1200" dirty="0" smtClean="0">
                <a:solidFill>
                  <a:schemeClr val="tx1"/>
                </a:solidFill>
                <a:effectLst/>
                <a:latin typeface="+mn-lt"/>
                <a:ea typeface="+mn-ea"/>
                <a:cs typeface="+mn-cs"/>
              </a:rPr>
              <a:t> of available water is achieved.  This requires the minimisation of losses through evaporation, deep drainage and runoff.  Efficient irrigation requires good system design and irrigation management practices.  </a:t>
            </a:r>
          </a:p>
          <a:p>
            <a:r>
              <a:rPr lang="en-AU" sz="1200" kern="1200" dirty="0" smtClean="0">
                <a:solidFill>
                  <a:schemeClr val="tx1"/>
                </a:solidFill>
                <a:effectLst/>
                <a:latin typeface="+mn-lt"/>
                <a:ea typeface="+mn-ea"/>
                <a:cs typeface="+mn-cs"/>
              </a:rPr>
              <a:t>Careful design of irrigation systems (including the slope of field) is important to ensure:</a:t>
            </a:r>
          </a:p>
          <a:p>
            <a:pPr lvl="0"/>
            <a:r>
              <a:rPr lang="en-AU" sz="1200" kern="1200" dirty="0" smtClean="0">
                <a:solidFill>
                  <a:schemeClr val="tx1"/>
                </a:solidFill>
                <a:effectLst/>
                <a:latin typeface="+mn-lt"/>
                <a:ea typeface="+mn-ea"/>
                <a:cs typeface="+mn-cs"/>
              </a:rPr>
              <a:t>Water travels down a field at just the right speed ensure an even infiltration into the </a:t>
            </a:r>
            <a:r>
              <a:rPr lang="en-AU" sz="1200" kern="1200" dirty="0" err="1" smtClean="0">
                <a:solidFill>
                  <a:schemeClr val="tx1"/>
                </a:solidFill>
                <a:effectLst/>
                <a:latin typeface="+mn-lt"/>
                <a:ea typeface="+mn-ea"/>
                <a:cs typeface="+mn-cs"/>
              </a:rPr>
              <a:t>rootzone</a:t>
            </a:r>
            <a:r>
              <a:rPr lang="en-AU" sz="1200" kern="1200" dirty="0" smtClean="0">
                <a:solidFill>
                  <a:schemeClr val="tx1"/>
                </a:solidFill>
                <a:effectLst/>
                <a:latin typeface="+mn-lt"/>
                <a:ea typeface="+mn-ea"/>
                <a:cs typeface="+mn-cs"/>
              </a:rPr>
              <a:t>;</a:t>
            </a:r>
          </a:p>
          <a:p>
            <a:pPr lvl="0"/>
            <a:r>
              <a:rPr lang="en-AU" sz="1200" kern="1200" dirty="0" smtClean="0">
                <a:solidFill>
                  <a:schemeClr val="tx1"/>
                </a:solidFill>
                <a:effectLst/>
                <a:latin typeface="+mn-lt"/>
                <a:ea typeface="+mn-ea"/>
                <a:cs typeface="+mn-cs"/>
              </a:rPr>
              <a:t>That all run-off water is collected and recycled for re-use in the next irrigation.</a:t>
            </a:r>
          </a:p>
          <a:p>
            <a:r>
              <a:rPr lang="en-AU" sz="1200" kern="1200" dirty="0" smtClean="0">
                <a:solidFill>
                  <a:schemeClr val="tx1"/>
                </a:solidFill>
                <a:effectLst/>
                <a:latin typeface="+mn-lt"/>
                <a:ea typeface="+mn-ea"/>
                <a:cs typeface="+mn-cs"/>
              </a:rPr>
              <a:t>Care taken in the application of water via siphons is also critical to achieving an efficient irrigation.</a:t>
            </a: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29</a:t>
            </a:fld>
            <a:endParaRPr lang="en-AU"/>
          </a:p>
        </p:txBody>
      </p:sp>
    </p:spTree>
    <p:extLst>
      <p:ext uri="{BB962C8B-B14F-4D97-AF65-F5344CB8AC3E}">
        <p14:creationId xmlns:p14="http://schemas.microsoft.com/office/powerpoint/2010/main" val="511992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30</a:t>
            </a:fld>
            <a:endParaRPr lang="en-AU"/>
          </a:p>
        </p:txBody>
      </p:sp>
    </p:spTree>
    <p:extLst>
      <p:ext uri="{BB962C8B-B14F-4D97-AF65-F5344CB8AC3E}">
        <p14:creationId xmlns:p14="http://schemas.microsoft.com/office/powerpoint/2010/main" val="550204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siphon tubes</a:t>
            </a:r>
            <a:r>
              <a:rPr lang="en-AU" sz="1200" kern="1200" dirty="0" smtClean="0">
                <a:solidFill>
                  <a:schemeClr val="tx1"/>
                </a:solidFill>
                <a:effectLst/>
                <a:latin typeface="+mn-lt"/>
                <a:ea typeface="+mn-ea"/>
                <a:cs typeface="+mn-cs"/>
              </a:rPr>
              <a:t> are basic implements used in irrigation to transfer water over a barrier (such as the bank of a raised irrigation channel. A siphon is a tube which uses air pressure and gravity to run water up over a high place and down to where you want it.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At the simplest they consist of a pipe with no working parts. To work they rely on the water level in the head ditch being at a higher level than the water level in the field being irrigated.</a:t>
            </a:r>
          </a:p>
          <a:p>
            <a:r>
              <a:rPr lang="en-AU" sz="1200" kern="1200" dirty="0" smtClean="0">
                <a:solidFill>
                  <a:schemeClr val="tx1"/>
                </a:solidFill>
                <a:effectLst/>
                <a:latin typeface="+mn-lt"/>
                <a:ea typeface="+mn-ea"/>
                <a:cs typeface="+mn-cs"/>
              </a:rPr>
              <a:t>The water level in the head ditch is higher than the soil level in the bay or furrow so it will easily siphon using tubes. Normally one siphon is used for each furrow. The siphon is started by hand at the start of irrigation.</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purpose of a </a:t>
            </a:r>
            <a:r>
              <a:rPr lang="en-AU" sz="1200" b="1" kern="1200" dirty="0" smtClean="0">
                <a:solidFill>
                  <a:schemeClr val="tx1"/>
                </a:solidFill>
                <a:effectLst/>
                <a:latin typeface="+mn-lt"/>
                <a:ea typeface="+mn-ea"/>
                <a:cs typeface="+mn-cs"/>
              </a:rPr>
              <a:t>head ditch</a:t>
            </a:r>
            <a:r>
              <a:rPr lang="en-AU" sz="1200" kern="1200" dirty="0" smtClean="0">
                <a:solidFill>
                  <a:schemeClr val="tx1"/>
                </a:solidFill>
                <a:effectLst/>
                <a:latin typeface="+mn-lt"/>
                <a:ea typeface="+mn-ea"/>
                <a:cs typeface="+mn-cs"/>
              </a:rPr>
              <a:t> is to consistently deliver sufficient water at an appropriate head to the field.  Management of the head ditch involves regulating flows in the system and selecting and operating siphons appropriately.  Head ditch flow is regulated at the source, while head ditch levels are determined by downstream control structures.  Water level should be kept constant as possible while irrigating, as fluctuations cause the siphon discharge to change leading to non-uniform application.  To maintain a constant head requires the total siphon discharge in a siphon “set” (i.e. those siphons set to run at one time) equal head ditch inflow.</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aim is to achieve a steady flow rate onto the field through the use of </a:t>
            </a:r>
            <a:r>
              <a:rPr lang="en-AU" sz="1200" b="1" kern="1200" dirty="0" smtClean="0">
                <a:solidFill>
                  <a:schemeClr val="tx1"/>
                </a:solidFill>
                <a:effectLst/>
                <a:latin typeface="+mn-lt"/>
                <a:ea typeface="+mn-ea"/>
                <a:cs typeface="+mn-cs"/>
              </a:rPr>
              <a:t>siphon tubes</a:t>
            </a:r>
            <a:r>
              <a:rPr lang="en-AU" sz="1200" kern="1200" dirty="0" smtClean="0">
                <a:solidFill>
                  <a:schemeClr val="tx1"/>
                </a:solidFill>
                <a:effectLst/>
                <a:latin typeface="+mn-lt"/>
                <a:ea typeface="+mn-ea"/>
                <a:cs typeface="+mn-cs"/>
              </a:rPr>
              <a:t> transferring water over a head ditch bank onto the field.  Figure 2 is a cross section of a siphon applying water from a head ditch for both submerged and free flow.</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Normally one siphon is used for each furrow, although other combinations may be used on different fields – for example, doubling up siphons to increase flow rate in a furrow or applying water through siphons in every second furrow.  Each siphon in an irrigation set is started by hand at the start of irrigation.</a:t>
            </a:r>
          </a:p>
          <a:p>
            <a:r>
              <a:rPr lang="en-AU" sz="1200" kern="1200" dirty="0" smtClean="0">
                <a:solidFill>
                  <a:schemeClr val="tx1"/>
                </a:solidFill>
                <a:effectLst/>
                <a:latin typeface="+mn-lt"/>
                <a:ea typeface="+mn-ea"/>
                <a:cs typeface="+mn-cs"/>
              </a:rPr>
              <a:t>Figure 2 shows that the head for a siphon operating with submerged flow is greater than the head of a siphon operating with free flow (</a:t>
            </a:r>
            <a:r>
              <a:rPr lang="en-AU" sz="1200" kern="1200" dirty="0" err="1" smtClean="0">
                <a:solidFill>
                  <a:schemeClr val="tx1"/>
                </a:solidFill>
                <a:effectLst/>
                <a:latin typeface="+mn-lt"/>
                <a:ea typeface="+mn-ea"/>
                <a:cs typeface="+mn-cs"/>
              </a:rPr>
              <a:t>h</a:t>
            </a:r>
            <a:r>
              <a:rPr lang="en-AU" sz="1200" kern="1200" baseline="-25000" dirty="0" err="1" smtClean="0">
                <a:solidFill>
                  <a:schemeClr val="tx1"/>
                </a:solidFill>
                <a:effectLst/>
                <a:latin typeface="+mn-lt"/>
                <a:ea typeface="+mn-ea"/>
                <a:cs typeface="+mn-cs"/>
              </a:rPr>
              <a:t>o</a:t>
            </a:r>
            <a:r>
              <a:rPr lang="en-AU" sz="1200" kern="1200" dirty="0" smtClean="0">
                <a:solidFill>
                  <a:schemeClr val="tx1"/>
                </a:solidFill>
                <a:effectLst/>
                <a:latin typeface="+mn-lt"/>
                <a:ea typeface="+mn-ea"/>
                <a:cs typeface="+mn-cs"/>
              </a:rPr>
              <a:t> is greater than h</a:t>
            </a:r>
            <a:r>
              <a:rPr lang="en-AU" sz="1200" kern="1200" baseline="-25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31</a:t>
            </a:fld>
            <a:endParaRPr lang="en-AU"/>
          </a:p>
        </p:txBody>
      </p:sp>
    </p:spTree>
    <p:extLst>
      <p:ext uri="{BB962C8B-B14F-4D97-AF65-F5344CB8AC3E}">
        <p14:creationId xmlns:p14="http://schemas.microsoft.com/office/powerpoint/2010/main" val="1824543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33</a:t>
            </a:fld>
            <a:endParaRPr lang="en-AU"/>
          </a:p>
        </p:txBody>
      </p:sp>
    </p:spTree>
    <p:extLst>
      <p:ext uri="{BB962C8B-B14F-4D97-AF65-F5344CB8AC3E}">
        <p14:creationId xmlns:p14="http://schemas.microsoft.com/office/powerpoint/2010/main" val="550204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dirty="0" smtClean="0"/>
              <a:t>A. Ask your supervisor</a:t>
            </a:r>
          </a:p>
          <a:p>
            <a:pPr lvl="1"/>
            <a:endParaRPr lang="en-AU" dirty="0" smtClean="0"/>
          </a:p>
          <a:p>
            <a:pPr lvl="1"/>
            <a:r>
              <a:rPr lang="en-AU" dirty="0" smtClean="0"/>
              <a:t>B. Paraphrase (restate or restate as a questions)</a:t>
            </a:r>
          </a:p>
          <a:p>
            <a:pPr lvl="1"/>
            <a:r>
              <a:rPr lang="en-AU" dirty="0" smtClean="0"/>
              <a:t>Demonstrate - Is this what you mean?</a:t>
            </a: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34</a:t>
            </a:fld>
            <a:endParaRPr lang="en-AU"/>
          </a:p>
        </p:txBody>
      </p:sp>
    </p:spTree>
    <p:extLst>
      <p:ext uri="{BB962C8B-B14F-4D97-AF65-F5344CB8AC3E}">
        <p14:creationId xmlns:p14="http://schemas.microsoft.com/office/powerpoint/2010/main" val="3190193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35</a:t>
            </a:fld>
            <a:endParaRPr lang="en-AU"/>
          </a:p>
        </p:txBody>
      </p:sp>
    </p:spTree>
    <p:extLst>
      <p:ext uri="{BB962C8B-B14F-4D97-AF65-F5344CB8AC3E}">
        <p14:creationId xmlns:p14="http://schemas.microsoft.com/office/powerpoint/2010/main" val="55020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Irrigation requires long hours in hot weather. There are a number of things you need to do to protect your health and safety in the sun:</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Drink water at regular times during the day to replace fluids lost when you sweat (recommended 2-3 litres / day minimum).  In hot conditions the trick is to drink before feeling thirsty!</a:t>
            </a:r>
          </a:p>
          <a:p>
            <a:pPr lvl="1"/>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To assist with the evaporation of sweat, wear loose clothing</a:t>
            </a:r>
          </a:p>
          <a:p>
            <a:pPr lvl="1"/>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For maximum sun protection wear a wide brim ventilated hat, SPF rated cotton long sleeve shirts with collars and long trousers</a:t>
            </a:r>
          </a:p>
          <a:p>
            <a:pPr lvl="1"/>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Apply sunscreen regularly to protect any exposed skin. The Australian sun is much harsher than the sun in Europe. </a:t>
            </a:r>
          </a:p>
          <a:p>
            <a:pPr lvl="1"/>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Take all necessary precautions as the effects of heat stress can lead to heat exhaustion and heat stroke – possibly a life threatening condition. The early symptoms of heat stress include muscle cramps, headaches, dizziness, fatigue, loss of coordination, nausea and a week rapid pulse. </a:t>
            </a:r>
          </a:p>
          <a:p>
            <a:pPr lvl="1"/>
            <a:endParaRPr lang="en-AU"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If you feel you are experiencing these symptoms from heat stress, advise your supervisor or first aid officer immediately, move to a cool shaded area</a:t>
            </a:r>
            <a:endParaRPr lang="en-AU" sz="11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7</a:t>
            </a:fld>
            <a:endParaRPr lang="en-AU"/>
          </a:p>
        </p:txBody>
      </p:sp>
    </p:spTree>
    <p:extLst>
      <p:ext uri="{BB962C8B-B14F-4D97-AF65-F5344CB8AC3E}">
        <p14:creationId xmlns:p14="http://schemas.microsoft.com/office/powerpoint/2010/main" val="3985569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Chances are when you arrive on farm you will be given a map. You will need to use this to get around and follow instructions. (Either</a:t>
            </a:r>
            <a:r>
              <a:rPr lang="en-AU" sz="1200" kern="1200" baseline="0" dirty="0" smtClean="0">
                <a:solidFill>
                  <a:schemeClr val="tx1"/>
                </a:solidFill>
                <a:effectLst/>
                <a:latin typeface="+mn-lt"/>
                <a:ea typeface="+mn-ea"/>
                <a:cs typeface="+mn-cs"/>
              </a:rPr>
              <a:t> use a farm map or use the one provided in the course body)</a:t>
            </a:r>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When you get the map look for the main landmarks to orientate the map.</a:t>
            </a:r>
          </a:p>
          <a:p>
            <a:pPr lvl="0"/>
            <a:r>
              <a:rPr lang="en-AU" sz="1200" kern="1200" dirty="0" smtClean="0">
                <a:solidFill>
                  <a:schemeClr val="tx1"/>
                </a:solidFill>
                <a:effectLst/>
                <a:latin typeface="+mn-lt"/>
                <a:ea typeface="+mn-ea"/>
                <a:cs typeface="+mn-cs"/>
              </a:rPr>
              <a:t>Look at the legend to understand the map markings.</a:t>
            </a:r>
          </a:p>
          <a:p>
            <a:pPr lvl="0"/>
            <a:r>
              <a:rPr lang="en-AU" sz="1200" kern="1200" dirty="0" smtClean="0">
                <a:solidFill>
                  <a:schemeClr val="tx1"/>
                </a:solidFill>
                <a:effectLst/>
                <a:latin typeface="+mn-lt"/>
                <a:ea typeface="+mn-ea"/>
                <a:cs typeface="+mn-cs"/>
              </a:rPr>
              <a:t>Each field will be numbered as will each pump, bore, supply channel, </a:t>
            </a:r>
            <a:r>
              <a:rPr lang="en-AU" sz="1200" kern="1200" dirty="0" err="1" smtClean="0">
                <a:solidFill>
                  <a:schemeClr val="tx1"/>
                </a:solidFill>
                <a:effectLst/>
                <a:latin typeface="+mn-lt"/>
                <a:ea typeface="+mn-ea"/>
                <a:cs typeface="+mn-cs"/>
              </a:rPr>
              <a:t>tailwater</a:t>
            </a:r>
            <a:r>
              <a:rPr lang="en-AU" sz="1200" kern="1200" dirty="0" smtClean="0">
                <a:solidFill>
                  <a:schemeClr val="tx1"/>
                </a:solidFill>
                <a:effectLst/>
                <a:latin typeface="+mn-lt"/>
                <a:ea typeface="+mn-ea"/>
                <a:cs typeface="+mn-cs"/>
              </a:rPr>
              <a:t> return channel, road and watercourse. </a:t>
            </a:r>
          </a:p>
          <a:p>
            <a:pPr lvl="0"/>
            <a:r>
              <a:rPr lang="en-AU" sz="1200" kern="1200" dirty="0" smtClean="0">
                <a:solidFill>
                  <a:schemeClr val="tx1"/>
                </a:solidFill>
                <a:effectLst/>
                <a:latin typeface="+mn-lt"/>
                <a:ea typeface="+mn-ea"/>
                <a:cs typeface="+mn-cs"/>
              </a:rPr>
              <a:t>Discuss the abbreviations on the map and what they mean (e.g. RES = reservoir, F=Field)</a:t>
            </a:r>
          </a:p>
          <a:p>
            <a:pPr lvl="0"/>
            <a:r>
              <a:rPr lang="en-AU" sz="1200" kern="1200" dirty="0" smtClean="0">
                <a:solidFill>
                  <a:schemeClr val="tx1"/>
                </a:solidFill>
                <a:effectLst/>
                <a:latin typeface="+mn-lt"/>
                <a:ea typeface="+mn-ea"/>
                <a:cs typeface="+mn-cs"/>
              </a:rPr>
              <a:t>Looking at the map identify some of the fields in which the group has already worked. </a:t>
            </a: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36</a:t>
            </a:fld>
            <a:endParaRPr lang="en-AU"/>
          </a:p>
        </p:txBody>
      </p:sp>
    </p:spTree>
    <p:extLst>
      <p:ext uri="{BB962C8B-B14F-4D97-AF65-F5344CB8AC3E}">
        <p14:creationId xmlns:p14="http://schemas.microsoft.com/office/powerpoint/2010/main" val="2409387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Go through this scenario as a group</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Risk: Overtopping of head ditch and head ditch break possible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Cause: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Not sufficient siphons running (some could be blocked)</a:t>
            </a:r>
          </a:p>
          <a:p>
            <a:pPr lvl="0"/>
            <a:r>
              <a:rPr lang="en-AU" sz="1200" kern="1200" dirty="0" smtClean="0">
                <a:solidFill>
                  <a:schemeClr val="tx1"/>
                </a:solidFill>
                <a:effectLst/>
                <a:latin typeface="+mn-lt"/>
                <a:ea typeface="+mn-ea"/>
                <a:cs typeface="+mn-cs"/>
              </a:rPr>
              <a:t>           Increased flow coming from elsewhere in irrigation system</a:t>
            </a:r>
          </a:p>
          <a:p>
            <a:r>
              <a:rPr lang="en-AU" sz="1200" kern="1200" dirty="0" smtClean="0">
                <a:solidFill>
                  <a:schemeClr val="tx1"/>
                </a:solidFill>
                <a:effectLst/>
                <a:latin typeface="+mn-lt"/>
                <a:ea typeface="+mn-ea"/>
                <a:cs typeface="+mn-cs"/>
              </a:rPr>
              <a:t>Action: Contact manager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Solutions: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Check all siphons operating properly</a:t>
            </a:r>
          </a:p>
          <a:p>
            <a:pPr lvl="0"/>
            <a:r>
              <a:rPr lang="en-AU" sz="1200" kern="1200" dirty="0" smtClean="0">
                <a:solidFill>
                  <a:schemeClr val="tx1"/>
                </a:solidFill>
                <a:effectLst/>
                <a:latin typeface="+mn-lt"/>
                <a:ea typeface="+mn-ea"/>
                <a:cs typeface="+mn-cs"/>
              </a:rPr>
              <a:t>               Increase number of siphons operating </a:t>
            </a: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37</a:t>
            </a:fld>
            <a:endParaRPr lang="en-AU"/>
          </a:p>
        </p:txBody>
      </p:sp>
    </p:spTree>
    <p:extLst>
      <p:ext uri="{BB962C8B-B14F-4D97-AF65-F5344CB8AC3E}">
        <p14:creationId xmlns:p14="http://schemas.microsoft.com/office/powerpoint/2010/main" val="2935807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41</a:t>
            </a:fld>
            <a:endParaRPr lang="en-AU"/>
          </a:p>
        </p:txBody>
      </p:sp>
    </p:spTree>
    <p:extLst>
      <p:ext uri="{BB962C8B-B14F-4D97-AF65-F5344CB8AC3E}">
        <p14:creationId xmlns:p14="http://schemas.microsoft.com/office/powerpoint/2010/main" val="357507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1200" kern="1200" dirty="0" smtClean="0">
                <a:solidFill>
                  <a:schemeClr val="tx1"/>
                </a:solidFill>
                <a:effectLst/>
                <a:latin typeface="+mn-lt"/>
                <a:ea typeface="+mn-ea"/>
                <a:cs typeface="+mn-cs"/>
              </a:rPr>
              <a:t>The Australian sun is much </a:t>
            </a:r>
            <a:r>
              <a:rPr lang="en-AU" sz="1200" i="0" kern="1200" dirty="0" smtClean="0">
                <a:solidFill>
                  <a:schemeClr val="tx1"/>
                </a:solidFill>
                <a:effectLst/>
                <a:latin typeface="+mn-lt"/>
                <a:ea typeface="+mn-ea"/>
                <a:cs typeface="+mn-cs"/>
              </a:rPr>
              <a:t>harsher than the sun in Europe. </a:t>
            </a:r>
          </a:p>
          <a:p>
            <a:pPr lvl="1"/>
            <a:endParaRPr lang="en-AU" sz="1100" i="0" kern="1200" dirty="0" smtClean="0">
              <a:solidFill>
                <a:schemeClr val="tx1"/>
              </a:solidFill>
              <a:effectLst/>
              <a:latin typeface="+mn-lt"/>
              <a:ea typeface="+mn-ea"/>
              <a:cs typeface="+mn-cs"/>
            </a:endParaRPr>
          </a:p>
          <a:p>
            <a:pPr lvl="1"/>
            <a:r>
              <a:rPr lang="en-AU" sz="1200" i="0" kern="1200" dirty="0" smtClean="0">
                <a:solidFill>
                  <a:schemeClr val="tx1"/>
                </a:solidFill>
                <a:effectLst/>
                <a:latin typeface="+mn-lt"/>
                <a:ea typeface="+mn-ea"/>
                <a:cs typeface="+mn-cs"/>
              </a:rPr>
              <a:t>Take all necessary precautions as the effects of heat stress can lead to heat exhaustion and heat stroke – possibly a life threatening condition. The early symptoms of heat stress include muscle cramps, headaches, dizziness, fatigue, loss of coordin</a:t>
            </a:r>
            <a:r>
              <a:rPr lang="en-AU" sz="1200" kern="1200" dirty="0" smtClean="0">
                <a:solidFill>
                  <a:schemeClr val="tx1"/>
                </a:solidFill>
                <a:effectLst/>
                <a:latin typeface="+mn-lt"/>
                <a:ea typeface="+mn-ea"/>
                <a:cs typeface="+mn-cs"/>
              </a:rPr>
              <a:t>ation, nausea and a weak rapid pulse. </a:t>
            </a:r>
          </a:p>
          <a:p>
            <a:pPr lvl="1"/>
            <a:endParaRPr lang="en-AU"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If you feel you are experiencing these symptoms from heat stress, advise your supervisor immediately, move to a cool shaded area</a:t>
            </a:r>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8</a:t>
            </a:fld>
            <a:endParaRPr lang="en-AU"/>
          </a:p>
        </p:txBody>
      </p:sp>
    </p:spTree>
    <p:extLst>
      <p:ext uri="{BB962C8B-B14F-4D97-AF65-F5344CB8AC3E}">
        <p14:creationId xmlns:p14="http://schemas.microsoft.com/office/powerpoint/2010/main" val="322303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1200" kern="1200" dirty="0" smtClean="0">
                <a:solidFill>
                  <a:schemeClr val="tx1"/>
                </a:solidFill>
                <a:effectLst/>
                <a:latin typeface="+mn-lt"/>
                <a:ea typeface="+mn-ea"/>
                <a:cs typeface="+mn-cs"/>
              </a:rPr>
              <a:t>Bad posture, repetitive manual handling and heavy lifting can lead to soft tissue injuries. Symptoms of soft tissue injuries include pain, numbness, weakness, burning, tingling or loss of motion. </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Starting and stopping siphons is repetitive but there are some techniques you can use to minimise strain such as standing up straight and flicking the siphon with your foot. (are there others)</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Before lifting anything heavy:</a:t>
            </a:r>
            <a:endParaRPr lang="en-AU" sz="1100" kern="1200" dirty="0" smtClean="0">
              <a:solidFill>
                <a:schemeClr val="tx1"/>
              </a:solidFill>
              <a:effectLst/>
              <a:latin typeface="+mn-lt"/>
              <a:ea typeface="+mn-ea"/>
              <a:cs typeface="+mn-cs"/>
            </a:endParaRPr>
          </a:p>
          <a:p>
            <a:pPr lvl="2"/>
            <a:r>
              <a:rPr lang="en-AU" sz="1200" kern="1200" dirty="0" smtClean="0">
                <a:solidFill>
                  <a:schemeClr val="tx1"/>
                </a:solidFill>
                <a:effectLst/>
                <a:latin typeface="+mn-lt"/>
                <a:ea typeface="+mn-ea"/>
                <a:cs typeface="+mn-cs"/>
              </a:rPr>
              <a:t>Think and plan any lifting you perform</a:t>
            </a:r>
            <a:endParaRPr lang="en-AU" sz="1100" kern="1200" dirty="0" smtClean="0">
              <a:solidFill>
                <a:schemeClr val="tx1"/>
              </a:solidFill>
              <a:effectLst/>
              <a:latin typeface="+mn-lt"/>
              <a:ea typeface="+mn-ea"/>
              <a:cs typeface="+mn-cs"/>
            </a:endParaRPr>
          </a:p>
          <a:p>
            <a:pPr lvl="2"/>
            <a:r>
              <a:rPr lang="en-AU" sz="1200" kern="1200" dirty="0" smtClean="0">
                <a:solidFill>
                  <a:schemeClr val="tx1"/>
                </a:solidFill>
                <a:effectLst/>
                <a:latin typeface="+mn-lt"/>
                <a:ea typeface="+mn-ea"/>
                <a:cs typeface="+mn-cs"/>
              </a:rPr>
              <a:t>Make sure you have a firm footing and your feed are spaced widely apart</a:t>
            </a:r>
            <a:endParaRPr lang="en-AU" sz="1100" kern="1200" dirty="0" smtClean="0">
              <a:solidFill>
                <a:schemeClr val="tx1"/>
              </a:solidFill>
              <a:effectLst/>
              <a:latin typeface="+mn-lt"/>
              <a:ea typeface="+mn-ea"/>
              <a:cs typeface="+mn-cs"/>
            </a:endParaRPr>
          </a:p>
          <a:p>
            <a:pPr lvl="2"/>
            <a:r>
              <a:rPr lang="en-AU" sz="1200" kern="1200" dirty="0" smtClean="0">
                <a:solidFill>
                  <a:schemeClr val="tx1"/>
                </a:solidFill>
                <a:effectLst/>
                <a:latin typeface="+mn-lt"/>
                <a:ea typeface="+mn-ea"/>
                <a:cs typeface="+mn-cs"/>
              </a:rPr>
              <a:t>Bend your knees</a:t>
            </a:r>
            <a:endParaRPr lang="en-AU" sz="1100" kern="1200" dirty="0" smtClean="0">
              <a:solidFill>
                <a:schemeClr val="tx1"/>
              </a:solidFill>
              <a:effectLst/>
              <a:latin typeface="+mn-lt"/>
              <a:ea typeface="+mn-ea"/>
              <a:cs typeface="+mn-cs"/>
            </a:endParaRPr>
          </a:p>
          <a:p>
            <a:pPr lvl="2"/>
            <a:r>
              <a:rPr lang="en-AU" sz="1200" kern="1200" dirty="0" smtClean="0">
                <a:solidFill>
                  <a:schemeClr val="tx1"/>
                </a:solidFill>
                <a:effectLst/>
                <a:latin typeface="+mn-lt"/>
                <a:ea typeface="+mn-ea"/>
                <a:cs typeface="+mn-cs"/>
              </a:rPr>
              <a:t>Check the load</a:t>
            </a:r>
            <a:endParaRPr lang="en-AU" sz="1100" kern="1200" dirty="0" smtClean="0">
              <a:solidFill>
                <a:schemeClr val="tx1"/>
              </a:solidFill>
              <a:effectLst/>
              <a:latin typeface="+mn-lt"/>
              <a:ea typeface="+mn-ea"/>
              <a:cs typeface="+mn-cs"/>
            </a:endParaRPr>
          </a:p>
          <a:p>
            <a:pPr lvl="2"/>
            <a:r>
              <a:rPr lang="en-AU" sz="1200" kern="1200" dirty="0" smtClean="0">
                <a:solidFill>
                  <a:schemeClr val="tx1"/>
                </a:solidFill>
                <a:effectLst/>
                <a:latin typeface="+mn-lt"/>
                <a:ea typeface="+mn-ea"/>
                <a:cs typeface="+mn-cs"/>
              </a:rPr>
              <a:t> Make sure you have a secure grip on the object</a:t>
            </a:r>
            <a:endParaRPr lang="en-AU" sz="1100" kern="1200" dirty="0" smtClean="0">
              <a:solidFill>
                <a:schemeClr val="tx1"/>
              </a:solidFill>
              <a:effectLst/>
              <a:latin typeface="+mn-lt"/>
              <a:ea typeface="+mn-ea"/>
              <a:cs typeface="+mn-cs"/>
            </a:endParaRPr>
          </a:p>
          <a:p>
            <a:pPr lvl="2"/>
            <a:r>
              <a:rPr lang="en-AU" sz="1200" kern="1200" dirty="0" smtClean="0">
                <a:solidFill>
                  <a:schemeClr val="tx1"/>
                </a:solidFill>
                <a:effectLst/>
                <a:latin typeface="+mn-lt"/>
                <a:ea typeface="+mn-ea"/>
                <a:cs typeface="+mn-cs"/>
              </a:rPr>
              <a:t>Tighten you muscles</a:t>
            </a:r>
            <a:endParaRPr lang="en-AU" sz="1100" kern="1200" dirty="0" smtClean="0">
              <a:solidFill>
                <a:schemeClr val="tx1"/>
              </a:solidFill>
              <a:effectLst/>
              <a:latin typeface="+mn-lt"/>
              <a:ea typeface="+mn-ea"/>
              <a:cs typeface="+mn-cs"/>
            </a:endParaRPr>
          </a:p>
          <a:p>
            <a:pPr lvl="2"/>
            <a:r>
              <a:rPr lang="en-AU" sz="1200" kern="1200" dirty="0" smtClean="0">
                <a:solidFill>
                  <a:schemeClr val="tx1"/>
                </a:solidFill>
                <a:effectLst/>
                <a:latin typeface="+mn-lt"/>
                <a:ea typeface="+mn-ea"/>
                <a:cs typeface="+mn-cs"/>
              </a:rPr>
              <a:t>Keep your back straight</a:t>
            </a:r>
            <a:endParaRPr lang="en-AU" sz="1100" kern="1200" dirty="0" smtClean="0">
              <a:solidFill>
                <a:schemeClr val="tx1"/>
              </a:solidFill>
              <a:effectLst/>
              <a:latin typeface="+mn-lt"/>
              <a:ea typeface="+mn-ea"/>
              <a:cs typeface="+mn-cs"/>
            </a:endParaRPr>
          </a:p>
          <a:p>
            <a:pPr lvl="2"/>
            <a:r>
              <a:rPr lang="en-AU" sz="1200" kern="1200" dirty="0" smtClean="0">
                <a:solidFill>
                  <a:schemeClr val="tx1"/>
                </a:solidFill>
                <a:effectLst/>
                <a:latin typeface="+mn-lt"/>
                <a:ea typeface="+mn-ea"/>
                <a:cs typeface="+mn-cs"/>
              </a:rPr>
              <a:t>Lift the load securely and slowly</a:t>
            </a:r>
            <a:endParaRPr lang="en-AU" sz="1100" kern="1200" dirty="0" smtClean="0">
              <a:solidFill>
                <a:schemeClr val="tx1"/>
              </a:solidFill>
              <a:effectLst/>
              <a:latin typeface="+mn-lt"/>
              <a:ea typeface="+mn-ea"/>
              <a:cs typeface="+mn-cs"/>
            </a:endParaRPr>
          </a:p>
          <a:p>
            <a:pPr lvl="2"/>
            <a:r>
              <a:rPr lang="en-AU" sz="1200" kern="1200" dirty="0" smtClean="0">
                <a:solidFill>
                  <a:schemeClr val="tx1"/>
                </a:solidFill>
                <a:effectLst/>
                <a:latin typeface="+mn-lt"/>
                <a:ea typeface="+mn-ea"/>
                <a:cs typeface="+mn-cs"/>
              </a:rPr>
              <a:t>Keep the load close to your body</a:t>
            </a:r>
            <a:endParaRPr lang="en-AU" sz="11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Wear protective gloves if you are required to move irrigation pipes and siphons that are hot.  </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There is a correct technique when moving siphons from one field to another Note to Trainer: There will be a particular process that varies from farm to farm.  Usually this will involve using a siphon trailer.  In most cases siphons used in a particular field will stay in that field all season and will only be collected once the last irrigation has been applied and the area has dried out before picking.</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If you’ve done everything correctly and still feel like you might have a soft tissue injury it is your responsibility to report that to your supervisor so they can help you.</a:t>
            </a:r>
            <a:endParaRPr lang="en-AU" sz="11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9</a:t>
            </a:fld>
            <a:endParaRPr lang="en-AU"/>
          </a:p>
        </p:txBody>
      </p:sp>
    </p:spTree>
    <p:extLst>
      <p:ext uri="{BB962C8B-B14F-4D97-AF65-F5344CB8AC3E}">
        <p14:creationId xmlns:p14="http://schemas.microsoft.com/office/powerpoint/2010/main" val="485627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1200" kern="1200" dirty="0" smtClean="0">
                <a:solidFill>
                  <a:schemeClr val="tx1"/>
                </a:solidFill>
                <a:effectLst/>
                <a:latin typeface="+mn-lt"/>
                <a:ea typeface="+mn-ea"/>
                <a:cs typeface="+mn-cs"/>
              </a:rPr>
              <a:t>You should wear suitable footwear, that does not cause blisters and ensures that your feet are  protected   from  sharp  stubble  and  other  foreign  material</a:t>
            </a:r>
            <a:endParaRPr lang="en-AU" sz="1100" kern="1200" dirty="0" smtClean="0">
              <a:solidFill>
                <a:schemeClr val="tx1"/>
              </a:solidFill>
              <a:effectLst/>
              <a:latin typeface="+mn-lt"/>
              <a:ea typeface="+mn-ea"/>
              <a:cs typeface="+mn-cs"/>
            </a:endParaRPr>
          </a:p>
          <a:p>
            <a:pPr lvl="1"/>
            <a:endParaRPr lang="en-AU"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Walk on the walkways rather than in the channels. </a:t>
            </a:r>
            <a:endParaRPr lang="en-AU" sz="11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10</a:t>
            </a:fld>
            <a:endParaRPr lang="en-AU"/>
          </a:p>
        </p:txBody>
      </p:sp>
    </p:spTree>
    <p:extLst>
      <p:ext uri="{BB962C8B-B14F-4D97-AF65-F5344CB8AC3E}">
        <p14:creationId xmlns:p14="http://schemas.microsoft.com/office/powerpoint/2010/main" val="389158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Informing your manager if you can swim</a:t>
            </a:r>
          </a:p>
          <a:p>
            <a:pPr lvl="1"/>
            <a:r>
              <a:rPr lang="en-AU" sz="1200" kern="1200" dirty="0" smtClean="0">
                <a:solidFill>
                  <a:schemeClr val="tx1"/>
                </a:solidFill>
                <a:effectLst/>
                <a:latin typeface="+mn-lt"/>
                <a:ea typeface="+mn-ea"/>
                <a:cs typeface="+mn-cs"/>
              </a:rPr>
              <a:t>Accidents have happened in the past. If your employer doesn’t ask, you must tell your manager if you can’t swim or are not a confident swimmer at every place you work.</a:t>
            </a:r>
            <a:endParaRPr lang="en-AU" sz="11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AU" sz="11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Experience driving various vehicles to irrigation sites</a:t>
            </a:r>
          </a:p>
          <a:p>
            <a:pPr lvl="1"/>
            <a:r>
              <a:rPr lang="en-AU" sz="1200" kern="1200" dirty="0" smtClean="0">
                <a:solidFill>
                  <a:schemeClr val="tx1"/>
                </a:solidFill>
                <a:effectLst/>
                <a:latin typeface="+mn-lt"/>
                <a:ea typeface="+mn-ea"/>
                <a:cs typeface="+mn-cs"/>
              </a:rPr>
              <a:t>There are many different types of vehicles available on the farm. In Australia you must have a license to drive different types of vehicles. If your employer doesn’t ask you must tell your manager if you have the qualifications and experience to drive each of the vehicles such as utes (automatic or manual), quad bikes, two-wheeler motor bikes or any other vehicle.</a:t>
            </a:r>
            <a:endParaRPr lang="en-AU" sz="11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11</a:t>
            </a:fld>
            <a:endParaRPr lang="en-AU"/>
          </a:p>
        </p:txBody>
      </p:sp>
    </p:spTree>
    <p:extLst>
      <p:ext uri="{BB962C8B-B14F-4D97-AF65-F5344CB8AC3E}">
        <p14:creationId xmlns:p14="http://schemas.microsoft.com/office/powerpoint/2010/main" val="2396973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1200" kern="1200" dirty="0" smtClean="0">
                <a:solidFill>
                  <a:schemeClr val="tx1"/>
                </a:solidFill>
                <a:effectLst/>
                <a:latin typeface="+mn-lt"/>
                <a:ea typeface="+mn-ea"/>
                <a:cs typeface="+mn-cs"/>
              </a:rPr>
              <a:t>Snakes are found in cotton fields. They may also be found in irrigation pipes and siphons, around water channels, as well as in the cotton field. Many snakes are poisonous. If you come across a snake move quickly away and let it move away. If other workers are in the vicinity, let them know where the snake has moved.</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If bitten by a snake, place a firm pad over the bite, bandage securely and keep the limb as still as possible.  Stay as still and calm as possible. Use the communication system to get help quickly.</a:t>
            </a:r>
            <a:endParaRPr lang="en-AU" sz="11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12</a:t>
            </a:fld>
            <a:endParaRPr lang="en-AU"/>
          </a:p>
        </p:txBody>
      </p:sp>
    </p:spTree>
    <p:extLst>
      <p:ext uri="{BB962C8B-B14F-4D97-AF65-F5344CB8AC3E}">
        <p14:creationId xmlns:p14="http://schemas.microsoft.com/office/powerpoint/2010/main" val="283799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1200" kern="1200" dirty="0" smtClean="0">
                <a:solidFill>
                  <a:schemeClr val="tx1"/>
                </a:solidFill>
                <a:effectLst/>
                <a:latin typeface="+mn-lt"/>
                <a:ea typeface="+mn-ea"/>
                <a:cs typeface="+mn-cs"/>
              </a:rPr>
              <a:t>Not all spiders in Australia are deadly. Red-back spiders are relatively common and under some circumstances can be deadly. If bitten inform your supervisor. Apply cold pack/compress to area to lessen pain and seek medical aid.</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If you are bitten by a spider and experience swelling, discomfort, pain, sweating, muscle spasms, dizziness or any unusual feelings inform your supervisor. </a:t>
            </a:r>
            <a:endParaRPr lang="en-AU" sz="11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95F22F3-1CC4-4132-A738-FCE3D69D6765}" type="slidenum">
              <a:rPr lang="en-AU" smtClean="0"/>
              <a:t>13</a:t>
            </a:fld>
            <a:endParaRPr lang="en-AU"/>
          </a:p>
        </p:txBody>
      </p:sp>
    </p:spTree>
    <p:extLst>
      <p:ext uri="{BB962C8B-B14F-4D97-AF65-F5344CB8AC3E}">
        <p14:creationId xmlns:p14="http://schemas.microsoft.com/office/powerpoint/2010/main" val="3836969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4030421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1827870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5465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65039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1125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1881106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449259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32815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90059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80557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E80666-FB37-4B36-9149-507F3B0178E3}"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5741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72992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44638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272277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680688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296111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E80666-FB37-4B36-9149-507F3B0178E3}" type="datetimeFigureOut">
              <a:rPr lang="en-US" smtClean="0"/>
              <a:pPr/>
              <a:t>11/10/2014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339002931"/>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tjohn.org.au/assets/uploads/fact%20sheets/english/FS_snakebite.pdf"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n4zRhi3Aykw&amp;feature=player_embedded" TargetMode="External"/><Relationship Id="rId2" Type="http://schemas.openxmlformats.org/officeDocument/2006/relationships/slideLayout" Target="../slideLayouts/slideLayout2.xml"/><Relationship Id="rId1" Type="http://schemas.openxmlformats.org/officeDocument/2006/relationships/video" Target="http://www.youtube.com/v/n4zRhi3Aykw?version=3&amp;hl=en_US&amp;rel=0" TargetMode="Externa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cMVFCeoysXc&amp;list=PLQy8KAPn-Dyou6uDnQi9Ba_7utu2ieo47" TargetMode="External"/><Relationship Id="rId2" Type="http://schemas.openxmlformats.org/officeDocument/2006/relationships/hyperlink" Target="http://www.youtube.com/watch?v=cMVFCeoysXc&amp;list=PLQy8KAPn-Dyou6uDnQi9Ba_7utu2ieo47"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upload.wikimedia.org/wikipedia/commons/3/38/Sunburn.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1560" y="2996952"/>
            <a:ext cx="6561778" cy="1646302"/>
          </a:xfrm>
        </p:spPr>
        <p:txBody>
          <a:bodyPr/>
          <a:lstStyle/>
          <a:p>
            <a:r>
              <a:rPr lang="en-AU" sz="4000" dirty="0"/>
              <a:t>S</a:t>
            </a:r>
            <a:r>
              <a:rPr lang="en-AU" sz="4000" dirty="0" smtClean="0"/>
              <a:t>iphon Irrigation Training</a:t>
            </a:r>
            <a:endParaRPr lang="en-AU" sz="4000" dirty="0"/>
          </a:p>
        </p:txBody>
      </p:sp>
      <p:sp>
        <p:nvSpPr>
          <p:cNvPr id="2" name="Subtitle 1"/>
          <p:cNvSpPr>
            <a:spLocks noGrp="1"/>
          </p:cNvSpPr>
          <p:nvPr>
            <p:ph type="subTitle" idx="1"/>
          </p:nvPr>
        </p:nvSpPr>
        <p:spPr>
          <a:xfrm>
            <a:off x="1270085" y="4643254"/>
            <a:ext cx="5826719" cy="1096899"/>
          </a:xfrm>
        </p:spPr>
        <p:txBody>
          <a:bodyPr/>
          <a:lstStyle/>
          <a:p>
            <a:r>
              <a:rPr lang="en-AU" dirty="0" smtClean="0"/>
              <a:t>Location   Date</a:t>
            </a:r>
            <a:endParaRPr lang="en-AU" dirty="0"/>
          </a:p>
        </p:txBody>
      </p:sp>
      <p:pic>
        <p:nvPicPr>
          <p:cNvPr id="2050" name="Picture 2" descr="P:\Images\Photos\Irrigation\Copy of Copy of IMG_537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46619" y="810404"/>
            <a:ext cx="5673653" cy="309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927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880" y="845840"/>
            <a:ext cx="5631296" cy="1143000"/>
          </a:xfrm>
        </p:spPr>
        <p:txBody>
          <a:bodyPr>
            <a:normAutofit fontScale="90000"/>
          </a:bodyPr>
          <a:lstStyle/>
          <a:p>
            <a:r>
              <a:rPr lang="en-AU" dirty="0" smtClean="0"/>
              <a:t>Precautions working in water</a:t>
            </a:r>
            <a:endParaRPr lang="en-AU" dirty="0"/>
          </a:p>
        </p:txBody>
      </p:sp>
      <p:sp>
        <p:nvSpPr>
          <p:cNvPr id="3" name="Content Placeholder 2"/>
          <p:cNvSpPr>
            <a:spLocks noGrp="1"/>
          </p:cNvSpPr>
          <p:nvPr>
            <p:ph idx="1"/>
          </p:nvPr>
        </p:nvSpPr>
        <p:spPr>
          <a:xfrm>
            <a:off x="549660" y="1556792"/>
            <a:ext cx="6768752" cy="1152128"/>
          </a:xfrm>
        </p:spPr>
        <p:txBody>
          <a:bodyPr/>
          <a:lstStyle/>
          <a:p>
            <a:r>
              <a:rPr lang="en-AU" dirty="0" smtClean="0"/>
              <a:t>Wear suitable enclosed footwear</a:t>
            </a:r>
            <a:endParaRPr lang="en-AU" dirty="0"/>
          </a:p>
          <a:p>
            <a:r>
              <a:rPr lang="en-AU" dirty="0" smtClean="0"/>
              <a:t>Walk on the walkways rather than in the channels</a:t>
            </a:r>
            <a:endParaRPr lang="en-AU" dirty="0"/>
          </a:p>
        </p:txBody>
      </p:sp>
      <p:pic>
        <p:nvPicPr>
          <p:cNvPr id="4099" name="Picture 3" descr="P:\Images\Photos\Growers and farm workers\Copy of Emerald Ag College 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4533" y="2911252"/>
            <a:ext cx="3089161" cy="2092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779912" y="2911252"/>
            <a:ext cx="3274854" cy="2088232"/>
          </a:xfrm>
          <a:prstGeom prst="rect">
            <a:avLst/>
          </a:prstGeom>
        </p:spPr>
      </p:pic>
    </p:spTree>
    <p:extLst>
      <p:ext uri="{BB962C8B-B14F-4D97-AF65-F5344CB8AC3E}">
        <p14:creationId xmlns:p14="http://schemas.microsoft.com/office/powerpoint/2010/main" val="1148061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8152" y="2407543"/>
            <a:ext cx="2991931" cy="2808312"/>
          </a:xfrm>
          <a:prstGeom prst="rect">
            <a:avLst/>
          </a:prstGeom>
        </p:spPr>
      </p:pic>
      <p:sp>
        <p:nvSpPr>
          <p:cNvPr id="2" name="Title 1"/>
          <p:cNvSpPr>
            <a:spLocks noGrp="1"/>
          </p:cNvSpPr>
          <p:nvPr>
            <p:ph type="title"/>
          </p:nvPr>
        </p:nvSpPr>
        <p:spPr>
          <a:xfrm>
            <a:off x="568152" y="419746"/>
            <a:ext cx="6512511" cy="864096"/>
          </a:xfrm>
        </p:spPr>
        <p:txBody>
          <a:bodyPr/>
          <a:lstStyle/>
          <a:p>
            <a:r>
              <a:rPr lang="en-AU" sz="3600" dirty="0" smtClean="0"/>
              <a:t>Things to tell your manager</a:t>
            </a:r>
            <a:endParaRPr lang="en-AU" sz="3600" dirty="0"/>
          </a:p>
        </p:txBody>
      </p:sp>
      <p:sp>
        <p:nvSpPr>
          <p:cNvPr id="3" name="Content Placeholder 2"/>
          <p:cNvSpPr>
            <a:spLocks noGrp="1"/>
          </p:cNvSpPr>
          <p:nvPr>
            <p:ph idx="1"/>
          </p:nvPr>
        </p:nvSpPr>
        <p:spPr>
          <a:xfrm>
            <a:off x="558230" y="1124744"/>
            <a:ext cx="7488832" cy="1296144"/>
          </a:xfrm>
        </p:spPr>
        <p:txBody>
          <a:bodyPr>
            <a:normAutofit/>
          </a:bodyPr>
          <a:lstStyle/>
          <a:p>
            <a:r>
              <a:rPr lang="en-AU" dirty="0" smtClean="0"/>
              <a:t>If you can or can’t swim</a:t>
            </a:r>
          </a:p>
          <a:p>
            <a:r>
              <a:rPr lang="en-AU" dirty="0" smtClean="0"/>
              <a:t>Your qualifications and </a:t>
            </a:r>
            <a:br>
              <a:rPr lang="en-AU" dirty="0" smtClean="0"/>
            </a:br>
            <a:r>
              <a:rPr lang="en-AU" dirty="0" smtClean="0"/>
              <a:t>experience driving different vehicles</a:t>
            </a:r>
            <a:endParaRPr lang="en-AU" dirty="0"/>
          </a:p>
        </p:txBody>
      </p:sp>
      <p:pic>
        <p:nvPicPr>
          <p:cNvPr id="1026" name="Picture 2" descr="u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75459" y="2585592"/>
            <a:ext cx="3305204" cy="247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555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32656"/>
            <a:ext cx="6347713" cy="1320800"/>
          </a:xfrm>
        </p:spPr>
        <p:txBody>
          <a:bodyPr/>
          <a:lstStyle/>
          <a:p>
            <a:r>
              <a:rPr lang="en-AU" dirty="0" smtClean="0"/>
              <a:t>Hazards</a:t>
            </a:r>
            <a:endParaRPr lang="en-AU" dirty="0"/>
          </a:p>
        </p:txBody>
      </p:sp>
      <p:sp>
        <p:nvSpPr>
          <p:cNvPr id="3" name="Content Placeholder 2"/>
          <p:cNvSpPr>
            <a:spLocks noGrp="1"/>
          </p:cNvSpPr>
          <p:nvPr>
            <p:ph idx="1"/>
          </p:nvPr>
        </p:nvSpPr>
        <p:spPr>
          <a:xfrm>
            <a:off x="609599" y="1053205"/>
            <a:ext cx="2450233" cy="3474720"/>
          </a:xfrm>
        </p:spPr>
        <p:txBody>
          <a:bodyPr/>
          <a:lstStyle/>
          <a:p>
            <a:r>
              <a:rPr lang="en-AU" dirty="0" smtClean="0"/>
              <a:t>Snakes are sometimes found in water </a:t>
            </a:r>
            <a:r>
              <a:rPr lang="en-AU" dirty="0"/>
              <a:t>channels, as well as in the cotton </a:t>
            </a:r>
            <a:r>
              <a:rPr lang="en-AU" dirty="0" smtClean="0"/>
              <a:t>field</a:t>
            </a:r>
          </a:p>
          <a:p>
            <a:r>
              <a:rPr lang="en-AU" dirty="0" smtClean="0"/>
              <a:t>What to do if you encounter a snake</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590" t="1112" r="-590" b="2099"/>
          <a:stretch/>
        </p:blipFill>
        <p:spPr>
          <a:xfrm>
            <a:off x="3347864" y="334076"/>
            <a:ext cx="2044116" cy="5890323"/>
          </a:xfrm>
          <a:prstGeom prst="rect">
            <a:avLst/>
          </a:prstGeom>
        </p:spPr>
      </p:pic>
      <p:pic>
        <p:nvPicPr>
          <p:cNvPr id="2050" name="Picture 2" descr="http://www.anaesthesia.med.usyd.edu.au/resources/venom/snakeimages/EastBrown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4172" y="3861048"/>
            <a:ext cx="2450233" cy="21735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552" y="6151551"/>
            <a:ext cx="5976664" cy="430887"/>
          </a:xfrm>
          <a:prstGeom prst="rect">
            <a:avLst/>
          </a:prstGeom>
          <a:noFill/>
        </p:spPr>
        <p:txBody>
          <a:bodyPr wrap="square" rtlCol="0">
            <a:spAutoFit/>
          </a:bodyPr>
          <a:lstStyle/>
          <a:p>
            <a:r>
              <a:rPr lang="en-AU" sz="1050" dirty="0" smtClean="0"/>
              <a:t>Source: St John (NSW): </a:t>
            </a:r>
            <a:r>
              <a:rPr lang="en-AU" sz="1050" u="sng" dirty="0">
                <a:hlinkClick r:id="rId5"/>
              </a:rPr>
              <a:t>http://stjohn.org.au/assets/uploads/fact%20sheets/english/FS_snakebite.pdf</a:t>
            </a:r>
            <a:endParaRPr lang="en-AU" sz="1050" dirty="0"/>
          </a:p>
        </p:txBody>
      </p:sp>
    </p:spTree>
    <p:extLst>
      <p:ext uri="{BB962C8B-B14F-4D97-AF65-F5344CB8AC3E}">
        <p14:creationId xmlns:p14="http://schemas.microsoft.com/office/powerpoint/2010/main" val="2813433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Hazards</a:t>
            </a:r>
            <a:endParaRPr lang="en-AU" dirty="0"/>
          </a:p>
        </p:txBody>
      </p:sp>
      <p:sp>
        <p:nvSpPr>
          <p:cNvPr id="3" name="Content Placeholder 2"/>
          <p:cNvSpPr>
            <a:spLocks noGrp="1"/>
          </p:cNvSpPr>
          <p:nvPr>
            <p:ph idx="1"/>
          </p:nvPr>
        </p:nvSpPr>
        <p:spPr>
          <a:xfrm>
            <a:off x="609599" y="1268760"/>
            <a:ext cx="6347713" cy="1224136"/>
          </a:xfrm>
        </p:spPr>
        <p:txBody>
          <a:bodyPr/>
          <a:lstStyle/>
          <a:p>
            <a:r>
              <a:rPr lang="en-AU" dirty="0" smtClean="0"/>
              <a:t>Spiders </a:t>
            </a:r>
          </a:p>
          <a:p>
            <a:r>
              <a:rPr lang="en-AU" dirty="0" smtClean="0"/>
              <a:t>What to do if bitten </a:t>
            </a:r>
          </a:p>
          <a:p>
            <a:r>
              <a:rPr lang="en-AU" dirty="0" smtClean="0"/>
              <a:t>Symptoms</a:t>
            </a:r>
            <a:endParaRPr lang="en-AU"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085" y="2589560"/>
            <a:ext cx="4546493" cy="3613879"/>
          </a:xfrm>
          <a:prstGeom prst="rect">
            <a:avLst/>
          </a:prstGeom>
        </p:spPr>
      </p:pic>
    </p:spTree>
    <p:extLst>
      <p:ext uri="{BB962C8B-B14F-4D97-AF65-F5344CB8AC3E}">
        <p14:creationId xmlns:p14="http://schemas.microsoft.com/office/powerpoint/2010/main" val="610549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69" y="884064"/>
            <a:ext cx="6347713" cy="1320800"/>
          </a:xfrm>
        </p:spPr>
        <p:txBody>
          <a:bodyPr/>
          <a:lstStyle/>
          <a:p>
            <a:r>
              <a:rPr lang="en-AU" dirty="0" smtClean="0"/>
              <a:t>Basic safety around pumps</a:t>
            </a:r>
            <a:endParaRPr lang="en-AU" dirty="0"/>
          </a:p>
        </p:txBody>
      </p:sp>
      <p:sp>
        <p:nvSpPr>
          <p:cNvPr id="3" name="Content Placeholder 2"/>
          <p:cNvSpPr>
            <a:spLocks noGrp="1"/>
          </p:cNvSpPr>
          <p:nvPr>
            <p:ph idx="1"/>
          </p:nvPr>
        </p:nvSpPr>
        <p:spPr>
          <a:xfrm>
            <a:off x="-43408" y="1754436"/>
            <a:ext cx="3923928" cy="4481810"/>
          </a:xfrm>
        </p:spPr>
        <p:txBody>
          <a:bodyPr>
            <a:normAutofit/>
          </a:bodyPr>
          <a:lstStyle/>
          <a:p>
            <a:pPr lvl="1">
              <a:spcAft>
                <a:spcPts val="600"/>
              </a:spcAft>
            </a:pPr>
            <a:r>
              <a:rPr lang="en-AU" dirty="0"/>
              <a:t>Keep away from moving </a:t>
            </a:r>
            <a:br>
              <a:rPr lang="en-AU" dirty="0"/>
            </a:br>
            <a:r>
              <a:rPr lang="en-AU" dirty="0" smtClean="0"/>
              <a:t>parts i.e</a:t>
            </a:r>
            <a:r>
              <a:rPr lang="en-AU" dirty="0"/>
              <a:t>. belts</a:t>
            </a:r>
            <a:endParaRPr lang="en-AU" sz="1400" dirty="0"/>
          </a:p>
          <a:p>
            <a:pPr lvl="1">
              <a:spcAft>
                <a:spcPts val="600"/>
              </a:spcAft>
            </a:pPr>
            <a:r>
              <a:rPr lang="en-AU" dirty="0"/>
              <a:t>Be aware of loose clothing, long </a:t>
            </a:r>
            <a:r>
              <a:rPr lang="en-AU" dirty="0" smtClean="0"/>
              <a:t/>
            </a:r>
            <a:br>
              <a:rPr lang="en-AU" dirty="0" smtClean="0"/>
            </a:br>
            <a:r>
              <a:rPr lang="en-AU" dirty="0" smtClean="0"/>
              <a:t>hair </a:t>
            </a:r>
            <a:r>
              <a:rPr lang="en-AU" dirty="0"/>
              <a:t>or anything else that </a:t>
            </a:r>
            <a:r>
              <a:rPr lang="en-AU" dirty="0" smtClean="0"/>
              <a:t>could drag </a:t>
            </a:r>
            <a:r>
              <a:rPr lang="en-AU" dirty="0"/>
              <a:t>you into a moving part.</a:t>
            </a:r>
            <a:endParaRPr lang="en-AU" sz="1400" dirty="0"/>
          </a:p>
          <a:p>
            <a:pPr lvl="1">
              <a:spcAft>
                <a:spcPts val="600"/>
              </a:spcAft>
            </a:pPr>
            <a:r>
              <a:rPr lang="en-AU" dirty="0"/>
              <a:t>Check for snakes</a:t>
            </a:r>
            <a:endParaRPr lang="en-AU" sz="1400" dirty="0"/>
          </a:p>
          <a:p>
            <a:pPr lvl="1">
              <a:spcAft>
                <a:spcPts val="600"/>
              </a:spcAft>
            </a:pPr>
            <a:r>
              <a:rPr lang="en-AU" dirty="0"/>
              <a:t>Turn off the engine before </a:t>
            </a:r>
            <a:r>
              <a:rPr lang="en-AU" dirty="0" smtClean="0"/>
              <a:t/>
            </a:r>
            <a:br>
              <a:rPr lang="en-AU" dirty="0" smtClean="0"/>
            </a:br>
            <a:r>
              <a:rPr lang="en-AU" dirty="0" smtClean="0"/>
              <a:t>refuelling</a:t>
            </a:r>
            <a:endParaRPr lang="en-AU" sz="1400" dirty="0"/>
          </a:p>
          <a:p>
            <a:pPr lvl="1">
              <a:spcAft>
                <a:spcPts val="600"/>
              </a:spcAft>
            </a:pPr>
            <a:r>
              <a:rPr lang="en-AU" dirty="0"/>
              <a:t>Don’t smoke around fuel</a:t>
            </a:r>
            <a:endParaRPr lang="en-AU" sz="1400" dirty="0"/>
          </a:p>
          <a:p>
            <a:pPr lvl="1">
              <a:spcAft>
                <a:spcPts val="600"/>
              </a:spcAft>
            </a:pPr>
            <a:r>
              <a:rPr lang="en-AU" dirty="0"/>
              <a:t>Follow the safety warnings around electrical equipment.</a:t>
            </a:r>
            <a:endParaRPr lang="en-AU" sz="1400" dirty="0"/>
          </a:p>
          <a:p>
            <a:endParaRPr lang="en-AU" dirty="0"/>
          </a:p>
        </p:txBody>
      </p:sp>
      <p:pic>
        <p:nvPicPr>
          <p:cNvPr id="10242" name="Picture 2" descr="\\gamma\Company\Images\Photos\Cotton Pics\irrigation\Pump.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80520" y="1786554"/>
            <a:ext cx="3352238" cy="334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866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4664"/>
            <a:ext cx="6347713" cy="1320800"/>
          </a:xfrm>
        </p:spPr>
        <p:txBody>
          <a:bodyPr/>
          <a:lstStyle/>
          <a:p>
            <a:r>
              <a:rPr lang="en-AU" dirty="0" smtClean="0"/>
              <a:t>On farm induction</a:t>
            </a:r>
            <a:endParaRPr lang="en-AU" dirty="0"/>
          </a:p>
        </p:txBody>
      </p:sp>
      <p:sp>
        <p:nvSpPr>
          <p:cNvPr id="3" name="Content Placeholder 2"/>
          <p:cNvSpPr>
            <a:spLocks noGrp="1"/>
          </p:cNvSpPr>
          <p:nvPr>
            <p:ph idx="1"/>
          </p:nvPr>
        </p:nvSpPr>
        <p:spPr>
          <a:xfrm>
            <a:off x="609599" y="1065064"/>
            <a:ext cx="6194649" cy="3228032"/>
          </a:xfrm>
        </p:spPr>
        <p:txBody>
          <a:bodyPr numCol="2">
            <a:noAutofit/>
          </a:bodyPr>
          <a:lstStyle/>
          <a:p>
            <a:pPr marL="45720" indent="0">
              <a:buNone/>
            </a:pPr>
            <a:r>
              <a:rPr lang="en-AU" sz="2000" b="1" dirty="0" smtClean="0"/>
              <a:t>This is not a farm induction</a:t>
            </a:r>
          </a:p>
          <a:p>
            <a:pPr marL="0" indent="0">
              <a:buNone/>
            </a:pPr>
            <a:r>
              <a:rPr lang="en-AU" dirty="0" smtClean="0"/>
              <a:t>Your employer will give you an induction. </a:t>
            </a:r>
            <a:endParaRPr lang="en-AU" dirty="0"/>
          </a:p>
          <a:p>
            <a:pPr marL="0" indent="0">
              <a:buNone/>
            </a:pPr>
            <a:r>
              <a:rPr lang="en-AU" dirty="0" smtClean="0"/>
              <a:t>The induction will comprehensively cover safety and…</a:t>
            </a:r>
          </a:p>
          <a:p>
            <a:pPr lvl="1"/>
            <a:r>
              <a:rPr lang="en-AU" dirty="0" smtClean="0"/>
              <a:t>Reporting</a:t>
            </a:r>
          </a:p>
          <a:p>
            <a:pPr lvl="1"/>
            <a:r>
              <a:rPr lang="en-AU" dirty="0" smtClean="0"/>
              <a:t>Clothing</a:t>
            </a:r>
          </a:p>
          <a:p>
            <a:pPr lvl="1"/>
            <a:r>
              <a:rPr lang="en-AU" dirty="0" smtClean="0"/>
              <a:t>Transport</a:t>
            </a:r>
          </a:p>
          <a:p>
            <a:pPr lvl="1"/>
            <a:r>
              <a:rPr lang="en-AU" dirty="0" smtClean="0"/>
              <a:t>Emergencies</a:t>
            </a:r>
          </a:p>
          <a:p>
            <a:pPr lvl="1"/>
            <a:r>
              <a:rPr lang="en-AU" dirty="0" smtClean="0"/>
              <a:t>Machinery operation</a:t>
            </a:r>
          </a:p>
          <a:p>
            <a:pPr lvl="1"/>
            <a:r>
              <a:rPr lang="en-AU" dirty="0" smtClean="0"/>
              <a:t>And a range of </a:t>
            </a:r>
            <a:br>
              <a:rPr lang="en-AU" dirty="0" smtClean="0"/>
            </a:br>
            <a:r>
              <a:rPr lang="en-AU" dirty="0" smtClean="0"/>
              <a:t>other topics</a:t>
            </a:r>
          </a:p>
          <a:p>
            <a:endParaRPr lang="en-AU" sz="2000" dirty="0"/>
          </a:p>
        </p:txBody>
      </p:sp>
      <p:pic>
        <p:nvPicPr>
          <p:cNvPr id="4098" name="Picture 2" descr="AC 2050-002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3208" y="4320709"/>
            <a:ext cx="4596863" cy="195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29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64593" y="3645024"/>
            <a:ext cx="5663183" cy="1793167"/>
          </a:xfrm>
        </p:spPr>
        <p:txBody>
          <a:bodyPr/>
          <a:lstStyle/>
          <a:p>
            <a:r>
              <a:rPr lang="en-AU" sz="4400" dirty="0" smtClean="0"/>
              <a:t>Part 2: Introduction to Irrigation</a:t>
            </a:r>
            <a:endParaRPr lang="en-AU" sz="4400"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59632" y="1724190"/>
            <a:ext cx="5868144" cy="2273627"/>
          </a:xfrm>
          <a:prstGeom prst="rect">
            <a:avLst/>
          </a:prstGeom>
        </p:spPr>
      </p:pic>
    </p:spTree>
    <p:extLst>
      <p:ext uri="{BB962C8B-B14F-4D97-AF65-F5344CB8AC3E}">
        <p14:creationId xmlns:p14="http://schemas.microsoft.com/office/powerpoint/2010/main" val="1834996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997" y="476672"/>
            <a:ext cx="4823075" cy="803176"/>
          </a:xfrm>
        </p:spPr>
        <p:txBody>
          <a:bodyPr/>
          <a:lstStyle/>
          <a:p>
            <a:r>
              <a:rPr lang="en-AU" dirty="0" smtClean="0"/>
              <a:t>History of Irrigation</a:t>
            </a:r>
            <a:endParaRPr lang="en-AU" dirty="0"/>
          </a:p>
        </p:txBody>
      </p:sp>
      <p:sp>
        <p:nvSpPr>
          <p:cNvPr id="3" name="Content Placeholder 2"/>
          <p:cNvSpPr>
            <a:spLocks noGrp="1"/>
          </p:cNvSpPr>
          <p:nvPr>
            <p:ph idx="1"/>
          </p:nvPr>
        </p:nvSpPr>
        <p:spPr>
          <a:xfrm>
            <a:off x="467544" y="1196752"/>
            <a:ext cx="5544616" cy="3474720"/>
          </a:xfrm>
        </p:spPr>
        <p:txBody>
          <a:bodyPr/>
          <a:lstStyle/>
          <a:p>
            <a:r>
              <a:rPr lang="en-AU" dirty="0" smtClean="0"/>
              <a:t>Irrigation has been around for a long time</a:t>
            </a:r>
          </a:p>
          <a:p>
            <a:r>
              <a:rPr lang="en-AU" dirty="0" smtClean="0"/>
              <a:t>20% of the world’s agricultural land is </a:t>
            </a:r>
            <a:br>
              <a:rPr lang="en-AU" dirty="0" smtClean="0"/>
            </a:br>
            <a:r>
              <a:rPr lang="en-AU" dirty="0" smtClean="0"/>
              <a:t>irrigated producing 40% of the world’s food/fibre</a:t>
            </a:r>
          </a:p>
          <a:p>
            <a:r>
              <a:rPr lang="en-AU" dirty="0" smtClean="0"/>
              <a:t>Surface irrigation is used for 44% of the </a:t>
            </a:r>
            <a:br>
              <a:rPr lang="en-AU" dirty="0" smtClean="0"/>
            </a:br>
            <a:r>
              <a:rPr lang="en-AU" dirty="0" smtClean="0"/>
              <a:t>irrigated land in Australia</a:t>
            </a:r>
          </a:p>
          <a:p>
            <a:endParaRPr lang="en-AU" dirty="0"/>
          </a:p>
        </p:txBody>
      </p:sp>
      <p:pic>
        <p:nvPicPr>
          <p:cNvPr id="5122" name="Picture 2" descr="IMG_344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3975" y="3356992"/>
            <a:ext cx="4733478" cy="271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890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11350"/>
            <a:ext cx="6347713" cy="1320800"/>
          </a:xfrm>
        </p:spPr>
        <p:txBody>
          <a:bodyPr/>
          <a:lstStyle/>
          <a:p>
            <a:r>
              <a:rPr lang="en-AU" dirty="0" smtClean="0"/>
              <a:t>History of Irrigation</a:t>
            </a:r>
            <a:endParaRPr lang="en-AU" dirty="0"/>
          </a:p>
        </p:txBody>
      </p:sp>
      <p:sp>
        <p:nvSpPr>
          <p:cNvPr id="3" name="Content Placeholder 2"/>
          <p:cNvSpPr>
            <a:spLocks noGrp="1"/>
          </p:cNvSpPr>
          <p:nvPr>
            <p:ph idx="1"/>
          </p:nvPr>
        </p:nvSpPr>
        <p:spPr>
          <a:xfrm>
            <a:off x="395535" y="1066525"/>
            <a:ext cx="7073627" cy="3474720"/>
          </a:xfrm>
        </p:spPr>
        <p:txBody>
          <a:bodyPr>
            <a:normAutofit/>
          </a:bodyPr>
          <a:lstStyle/>
          <a:p>
            <a:r>
              <a:rPr lang="en-AU" dirty="0"/>
              <a:t>S</a:t>
            </a:r>
            <a:r>
              <a:rPr lang="en-AU" dirty="0" smtClean="0"/>
              <a:t>iphon irrigation is the most common form of irrigation in Australia</a:t>
            </a:r>
          </a:p>
          <a:p>
            <a:r>
              <a:rPr lang="en-AU" dirty="0"/>
              <a:t>It refers to the inverted U shaped tube which enables water to flow uphill, above the surface of the </a:t>
            </a:r>
            <a:r>
              <a:rPr lang="en-AU" dirty="0" smtClean="0"/>
              <a:t>head ditch </a:t>
            </a:r>
            <a:r>
              <a:rPr lang="en-AU" dirty="0"/>
              <a:t>water, without pumps, powered by the fall of the liquid as it flows down the tube under the pull of gravity, and is discharged at a level lower than the surface of the head ditch. </a:t>
            </a:r>
            <a:endParaRPr lang="en-AU" dirty="0" smtClean="0"/>
          </a:p>
          <a:p>
            <a:endParaRPr lang="en-AU" dirty="0"/>
          </a:p>
        </p:txBody>
      </p:sp>
      <p:pic>
        <p:nvPicPr>
          <p:cNvPr id="12290" name="Picture 2" descr="\\gamma\Company\Images\Photos\Cotton Pics\irrigation\009 irrigation.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41748" y="3317014"/>
            <a:ext cx="3002458" cy="338437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1777801" y="6165304"/>
            <a:ext cx="1364730" cy="0"/>
          </a:xfrm>
          <a:prstGeom prst="straightConnector1">
            <a:avLst/>
          </a:prstGeom>
          <a:ln w="508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8904" y="5958654"/>
            <a:ext cx="1398897" cy="400110"/>
          </a:xfrm>
          <a:prstGeom prst="rect">
            <a:avLst/>
          </a:prstGeom>
          <a:noFill/>
        </p:spPr>
        <p:txBody>
          <a:bodyPr wrap="square" rtlCol="0">
            <a:spAutoFit/>
          </a:bodyPr>
          <a:lstStyle/>
          <a:p>
            <a:r>
              <a:rPr lang="en-AU" sz="2000" dirty="0">
                <a:solidFill>
                  <a:schemeClr val="accent2">
                    <a:lumMod val="75000"/>
                  </a:schemeClr>
                </a:solidFill>
              </a:rPr>
              <a:t>h</a:t>
            </a:r>
            <a:r>
              <a:rPr lang="en-AU" sz="2000" dirty="0" smtClean="0">
                <a:solidFill>
                  <a:schemeClr val="accent2">
                    <a:lumMod val="75000"/>
                  </a:schemeClr>
                </a:solidFill>
              </a:rPr>
              <a:t>ead ditch</a:t>
            </a:r>
            <a:endParaRPr lang="en-AU" sz="2000" dirty="0">
              <a:solidFill>
                <a:schemeClr val="accent2">
                  <a:lumMod val="75000"/>
                </a:schemeClr>
              </a:solidFill>
            </a:endParaRPr>
          </a:p>
        </p:txBody>
      </p:sp>
      <p:sp>
        <p:nvSpPr>
          <p:cNvPr id="12" name="TextBox 11"/>
          <p:cNvSpPr txBox="1"/>
          <p:nvPr/>
        </p:nvSpPr>
        <p:spPr>
          <a:xfrm>
            <a:off x="665850" y="5133092"/>
            <a:ext cx="1414860" cy="400110"/>
          </a:xfrm>
          <a:prstGeom prst="rect">
            <a:avLst/>
          </a:prstGeom>
          <a:noFill/>
        </p:spPr>
        <p:txBody>
          <a:bodyPr wrap="square" rtlCol="0">
            <a:spAutoFit/>
          </a:bodyPr>
          <a:lstStyle/>
          <a:p>
            <a:r>
              <a:rPr lang="en-AU" sz="2000" dirty="0" smtClean="0">
                <a:solidFill>
                  <a:schemeClr val="accent2">
                    <a:lumMod val="75000"/>
                  </a:schemeClr>
                </a:solidFill>
              </a:rPr>
              <a:t>siphon</a:t>
            </a:r>
            <a:endParaRPr lang="en-AU" sz="2000" dirty="0">
              <a:solidFill>
                <a:schemeClr val="accent2">
                  <a:lumMod val="75000"/>
                </a:schemeClr>
              </a:solidFill>
            </a:endParaRPr>
          </a:p>
        </p:txBody>
      </p:sp>
      <p:sp>
        <p:nvSpPr>
          <p:cNvPr id="15" name="TextBox 14"/>
          <p:cNvSpPr txBox="1"/>
          <p:nvPr/>
        </p:nvSpPr>
        <p:spPr>
          <a:xfrm>
            <a:off x="887177" y="4135866"/>
            <a:ext cx="1414860" cy="400110"/>
          </a:xfrm>
          <a:prstGeom prst="rect">
            <a:avLst/>
          </a:prstGeom>
          <a:noFill/>
        </p:spPr>
        <p:txBody>
          <a:bodyPr wrap="square" rtlCol="0">
            <a:spAutoFit/>
          </a:bodyPr>
          <a:lstStyle/>
          <a:p>
            <a:r>
              <a:rPr lang="en-AU" sz="2000" dirty="0" smtClean="0">
                <a:solidFill>
                  <a:schemeClr val="accent2">
                    <a:lumMod val="75000"/>
                  </a:schemeClr>
                </a:solidFill>
              </a:rPr>
              <a:t>furrow</a:t>
            </a:r>
            <a:endParaRPr lang="en-AU" sz="2000" dirty="0">
              <a:solidFill>
                <a:schemeClr val="accent2">
                  <a:lumMod val="75000"/>
                </a:schemeClr>
              </a:solidFill>
            </a:endParaRPr>
          </a:p>
        </p:txBody>
      </p:sp>
      <p:sp>
        <p:nvSpPr>
          <p:cNvPr id="19" name="TextBox 18"/>
          <p:cNvSpPr txBox="1"/>
          <p:nvPr/>
        </p:nvSpPr>
        <p:spPr>
          <a:xfrm>
            <a:off x="6620273" y="4799823"/>
            <a:ext cx="848889" cy="400110"/>
          </a:xfrm>
          <a:prstGeom prst="rect">
            <a:avLst/>
          </a:prstGeom>
          <a:noFill/>
        </p:spPr>
        <p:txBody>
          <a:bodyPr wrap="square" rtlCol="0">
            <a:spAutoFit/>
          </a:bodyPr>
          <a:lstStyle/>
          <a:p>
            <a:r>
              <a:rPr lang="en-AU" sz="2000" dirty="0" smtClean="0">
                <a:solidFill>
                  <a:schemeClr val="accent2">
                    <a:lumMod val="75000"/>
                  </a:schemeClr>
                </a:solidFill>
              </a:rPr>
              <a:t>bay</a:t>
            </a:r>
            <a:endParaRPr lang="en-AU" sz="2000" dirty="0">
              <a:solidFill>
                <a:schemeClr val="accent2">
                  <a:lumMod val="75000"/>
                </a:schemeClr>
              </a:solidFill>
            </a:endParaRPr>
          </a:p>
        </p:txBody>
      </p:sp>
      <p:cxnSp>
        <p:nvCxnSpPr>
          <p:cNvPr id="17" name="Straight Arrow Connector 16"/>
          <p:cNvCxnSpPr/>
          <p:nvPr/>
        </p:nvCxnSpPr>
        <p:spPr>
          <a:xfrm>
            <a:off x="1619672" y="5333147"/>
            <a:ext cx="1364730" cy="0"/>
          </a:xfrm>
          <a:prstGeom prst="straightConnector1">
            <a:avLst/>
          </a:prstGeom>
          <a:ln w="508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220072" y="4990554"/>
            <a:ext cx="1364400" cy="18648"/>
          </a:xfrm>
          <a:prstGeom prst="straightConnector1">
            <a:avLst/>
          </a:prstGeom>
          <a:ln w="508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859383" y="4365104"/>
            <a:ext cx="1364730" cy="0"/>
          </a:xfrm>
          <a:prstGeom prst="straightConnector1">
            <a:avLst/>
          </a:prstGeom>
          <a:ln w="508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61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17" y="1172096"/>
            <a:ext cx="6347713" cy="1320800"/>
          </a:xfrm>
        </p:spPr>
        <p:txBody>
          <a:bodyPr/>
          <a:lstStyle/>
          <a:p>
            <a:r>
              <a:rPr lang="en-AU" dirty="0" smtClean="0"/>
              <a:t>Why Irrigate?</a:t>
            </a:r>
            <a:endParaRPr lang="en-AU" dirty="0"/>
          </a:p>
        </p:txBody>
      </p:sp>
      <p:sp>
        <p:nvSpPr>
          <p:cNvPr id="3" name="Content Placeholder 2"/>
          <p:cNvSpPr>
            <a:spLocks noGrp="1"/>
          </p:cNvSpPr>
          <p:nvPr>
            <p:ph idx="1"/>
          </p:nvPr>
        </p:nvSpPr>
        <p:spPr>
          <a:xfrm>
            <a:off x="304317" y="1917812"/>
            <a:ext cx="3151559" cy="3880773"/>
          </a:xfrm>
        </p:spPr>
        <p:txBody>
          <a:bodyPr/>
          <a:lstStyle/>
          <a:p>
            <a:r>
              <a:rPr lang="en-AU" sz="2000" dirty="0" smtClean="0"/>
              <a:t>To avoid cotton plant moisture stress</a:t>
            </a:r>
          </a:p>
          <a:p>
            <a:r>
              <a:rPr lang="en-AU" sz="2000" dirty="0" smtClean="0"/>
              <a:t>To increase yield and fibre quality</a:t>
            </a:r>
          </a:p>
          <a:p>
            <a:r>
              <a:rPr lang="en-AU" sz="2000" dirty="0" smtClean="0"/>
              <a:t>Need to irrigate carefully to avoid </a:t>
            </a:r>
            <a:br>
              <a:rPr lang="en-AU" sz="2000" dirty="0" smtClean="0"/>
            </a:br>
            <a:r>
              <a:rPr lang="en-AU" sz="2000" dirty="0" smtClean="0"/>
              <a:t>wastage and ‘waterlogging’</a:t>
            </a:r>
          </a:p>
          <a:p>
            <a:endParaRPr lang="en-AU" dirty="0"/>
          </a:p>
        </p:txBody>
      </p:sp>
      <p:pic>
        <p:nvPicPr>
          <p:cNvPr id="6146" name="Picture 2" descr="CF - A good stand, Michael Brauna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7864" y="1988840"/>
            <a:ext cx="3794925" cy="2846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39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Course Overview</a:t>
            </a:r>
            <a:endParaRPr lang="en-AU" dirty="0"/>
          </a:p>
        </p:txBody>
      </p:sp>
      <p:sp>
        <p:nvSpPr>
          <p:cNvPr id="3" name="Content Placeholder 2"/>
          <p:cNvSpPr>
            <a:spLocks noGrp="1"/>
          </p:cNvSpPr>
          <p:nvPr>
            <p:ph idx="1"/>
          </p:nvPr>
        </p:nvSpPr>
        <p:spPr>
          <a:xfrm>
            <a:off x="609598" y="1270000"/>
            <a:ext cx="6770713" cy="3023096"/>
          </a:xfrm>
        </p:spPr>
        <p:txBody>
          <a:bodyPr>
            <a:normAutofit/>
          </a:bodyPr>
          <a:lstStyle/>
          <a:p>
            <a:r>
              <a:rPr lang="en-AU" sz="1400" dirty="0" smtClean="0"/>
              <a:t>Work health safety and Induction</a:t>
            </a:r>
          </a:p>
          <a:p>
            <a:r>
              <a:rPr lang="en-AU" sz="1400" dirty="0" smtClean="0"/>
              <a:t>Irrigation (history, aim, why irrigate, parts of an irrigation system, practical, timing, efficiency) </a:t>
            </a:r>
          </a:p>
          <a:p>
            <a:r>
              <a:rPr lang="en-AU" sz="1400" dirty="0" smtClean="0"/>
              <a:t>Hydraulics (overview, practical)</a:t>
            </a:r>
          </a:p>
          <a:p>
            <a:r>
              <a:rPr lang="en-AU" sz="1400" dirty="0" smtClean="0"/>
              <a:t>Communication</a:t>
            </a:r>
          </a:p>
          <a:p>
            <a:r>
              <a:rPr lang="en-AU" sz="1400" dirty="0" smtClean="0"/>
              <a:t>Getting Around</a:t>
            </a:r>
          </a:p>
          <a:p>
            <a:r>
              <a:rPr lang="en-AU" sz="1400" dirty="0" smtClean="0"/>
              <a:t>Practical</a:t>
            </a:r>
          </a:p>
          <a:p>
            <a:r>
              <a:rPr lang="en-AU" sz="1400" dirty="0" smtClean="0"/>
              <a:t>Troubleshooting and wrap up</a:t>
            </a:r>
          </a:p>
          <a:p>
            <a:endParaRPr lang="en-AU" dirty="0"/>
          </a:p>
        </p:txBody>
      </p:sp>
      <p:pic>
        <p:nvPicPr>
          <p:cNvPr id="4100" name="Picture 4" descr="P:\Images\Photos\Irrigation\IMG_538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19232" y="4005064"/>
            <a:ext cx="5402563" cy="163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084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aim of irrigation</a:t>
            </a:r>
            <a:endParaRPr lang="en-AU" dirty="0"/>
          </a:p>
        </p:txBody>
      </p:sp>
      <p:sp>
        <p:nvSpPr>
          <p:cNvPr id="3" name="Content Placeholder 2"/>
          <p:cNvSpPr>
            <a:spLocks noGrp="1"/>
          </p:cNvSpPr>
          <p:nvPr>
            <p:ph idx="1"/>
          </p:nvPr>
        </p:nvSpPr>
        <p:spPr>
          <a:xfrm>
            <a:off x="632865" y="1340768"/>
            <a:ext cx="5307287" cy="1488802"/>
          </a:xfrm>
        </p:spPr>
        <p:txBody>
          <a:bodyPr/>
          <a:lstStyle/>
          <a:p>
            <a:r>
              <a:rPr lang="en-AU" dirty="0" smtClean="0"/>
              <a:t>To supply water to crops only when required</a:t>
            </a:r>
          </a:p>
          <a:p>
            <a:r>
              <a:rPr lang="en-AU" dirty="0" smtClean="0"/>
              <a:t>To apply water uniformly across the field so that each plant gets the amount required – neither too much nor too little</a:t>
            </a:r>
          </a:p>
          <a:p>
            <a:endParaRPr lang="en-AU" dirty="0"/>
          </a:p>
        </p:txBody>
      </p:sp>
      <p:pic>
        <p:nvPicPr>
          <p:cNvPr id="5122" name="Picture 2" descr="P:\Images\Photos\Irrigation\IMG_54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2865" y="2829570"/>
            <a:ext cx="5122472" cy="252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564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00348"/>
            <a:ext cx="6347713" cy="1320800"/>
          </a:xfrm>
        </p:spPr>
        <p:txBody>
          <a:bodyPr/>
          <a:lstStyle/>
          <a:p>
            <a:r>
              <a:rPr lang="en-AU" dirty="0" smtClean="0"/>
              <a:t>Parts of an irrigation system</a:t>
            </a:r>
            <a:endParaRPr lang="en-AU" dirty="0"/>
          </a:p>
        </p:txBody>
      </p:sp>
      <p:sp>
        <p:nvSpPr>
          <p:cNvPr id="5" name="Content Placeholder 2"/>
          <p:cNvSpPr>
            <a:spLocks noGrp="1"/>
          </p:cNvSpPr>
          <p:nvPr>
            <p:ph idx="1"/>
          </p:nvPr>
        </p:nvSpPr>
        <p:spPr>
          <a:xfrm>
            <a:off x="500653" y="1160748"/>
            <a:ext cx="4675001" cy="1044116"/>
          </a:xfrm>
        </p:spPr>
        <p:txBody>
          <a:bodyPr>
            <a:normAutofit/>
          </a:bodyPr>
          <a:lstStyle/>
          <a:p>
            <a:r>
              <a:rPr lang="en-AU" sz="1400" dirty="0" smtClean="0"/>
              <a:t>storage dams</a:t>
            </a:r>
          </a:p>
          <a:p>
            <a:r>
              <a:rPr lang="en-AU" sz="1400" dirty="0"/>
              <a:t>r</a:t>
            </a:r>
            <a:r>
              <a:rPr lang="en-AU" sz="1400" dirty="0" smtClean="0"/>
              <a:t>ivers</a:t>
            </a:r>
          </a:p>
          <a:p>
            <a:r>
              <a:rPr lang="en-AU" sz="1400" dirty="0"/>
              <a:t>b</a:t>
            </a:r>
            <a:r>
              <a:rPr lang="en-AU" sz="1400" dirty="0" smtClean="0"/>
              <a:t>ores (access to underground water)</a:t>
            </a:r>
          </a:p>
          <a:p>
            <a:endParaRPr lang="en-AU" dirty="0" smtClean="0"/>
          </a:p>
          <a:p>
            <a:endParaRPr lang="en-AU" dirty="0"/>
          </a:p>
        </p:txBody>
      </p:sp>
      <p:pic>
        <p:nvPicPr>
          <p:cNvPr id="4" name="Picture 3"/>
          <p:cNvPicPr/>
          <p:nvPr/>
        </p:nvPicPr>
        <p:blipFill rotWithShape="1">
          <a:blip r:embed="rId3" cstate="email">
            <a:extLst>
              <a:ext uri="{28A0092B-C50C-407E-A947-70E740481C1C}">
                <a14:useLocalDpi xmlns:a14="http://schemas.microsoft.com/office/drawing/2010/main"/>
              </a:ext>
            </a:extLst>
          </a:blip>
          <a:srcRect l="2967" t="1828" r="1764"/>
          <a:stretch/>
        </p:blipFill>
        <p:spPr bwMode="auto">
          <a:xfrm>
            <a:off x="469010" y="2204864"/>
            <a:ext cx="4915625" cy="4489119"/>
          </a:xfrm>
          <a:prstGeom prst="rect">
            <a:avLst/>
          </a:prstGeom>
          <a:noFill/>
          <a:ln>
            <a:noFill/>
          </a:ln>
        </p:spPr>
      </p:pic>
      <p:pic>
        <p:nvPicPr>
          <p:cNvPr id="7170" name="Picture 2" descr="Bo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74893" y="3212976"/>
            <a:ext cx="3527462" cy="235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348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Parts of an irrigation system</a:t>
            </a:r>
            <a:endParaRPr lang="en-AU" dirty="0"/>
          </a:p>
        </p:txBody>
      </p:sp>
      <p:sp>
        <p:nvSpPr>
          <p:cNvPr id="5" name="Content Placeholder 2"/>
          <p:cNvSpPr>
            <a:spLocks noGrp="1"/>
          </p:cNvSpPr>
          <p:nvPr>
            <p:ph idx="1"/>
          </p:nvPr>
        </p:nvSpPr>
        <p:spPr>
          <a:xfrm>
            <a:off x="609599" y="1340768"/>
            <a:ext cx="5978625" cy="1872208"/>
          </a:xfrm>
        </p:spPr>
        <p:txBody>
          <a:bodyPr numCol="2">
            <a:normAutofit lnSpcReduction="10000"/>
          </a:bodyPr>
          <a:lstStyle/>
          <a:p>
            <a:pPr marL="45720" indent="0">
              <a:buNone/>
            </a:pPr>
            <a:r>
              <a:rPr lang="en-AU" b="1" dirty="0" smtClean="0"/>
              <a:t>Water delivery methods:</a:t>
            </a:r>
          </a:p>
          <a:p>
            <a:r>
              <a:rPr lang="en-AU" dirty="0" smtClean="0"/>
              <a:t>pipes</a:t>
            </a:r>
          </a:p>
          <a:p>
            <a:r>
              <a:rPr lang="en-AU" dirty="0" smtClean="0"/>
              <a:t>channels</a:t>
            </a:r>
          </a:p>
          <a:p>
            <a:r>
              <a:rPr lang="en-AU" dirty="0" smtClean="0"/>
              <a:t>furrows</a:t>
            </a:r>
          </a:p>
          <a:p>
            <a:endParaRPr lang="en-AU" dirty="0" smtClean="0"/>
          </a:p>
          <a:p>
            <a:pPr marL="0" indent="0">
              <a:buNone/>
            </a:pPr>
            <a:endParaRPr lang="en-AU" dirty="0" smtClean="0"/>
          </a:p>
          <a:p>
            <a:r>
              <a:rPr lang="en-AU" dirty="0" smtClean="0"/>
              <a:t>culverts</a:t>
            </a:r>
          </a:p>
          <a:p>
            <a:r>
              <a:rPr lang="en-AU" dirty="0" smtClean="0"/>
              <a:t>pumps</a:t>
            </a:r>
          </a:p>
          <a:p>
            <a:pPr marL="0" indent="0">
              <a:buNone/>
            </a:pPr>
            <a:endParaRPr lang="en-AU" dirty="0" smtClean="0"/>
          </a:p>
          <a:p>
            <a:endParaRPr lang="en-AU" dirty="0"/>
          </a:p>
        </p:txBody>
      </p:sp>
      <p:pic>
        <p:nvPicPr>
          <p:cNvPr id="2051" name="Picture 3" descr="\\gamma\Company\Images\Photos\Click 2012\Cotton Farms\CF - A pump, Steve Burk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3568" y="2996952"/>
            <a:ext cx="5137116"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49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Parts of an irrigation system</a:t>
            </a:r>
            <a:endParaRPr lang="en-AU" dirty="0"/>
          </a:p>
        </p:txBody>
      </p:sp>
      <p:sp>
        <p:nvSpPr>
          <p:cNvPr id="5" name="Content Placeholder 2"/>
          <p:cNvSpPr>
            <a:spLocks noGrp="1"/>
          </p:cNvSpPr>
          <p:nvPr>
            <p:ph idx="1"/>
          </p:nvPr>
        </p:nvSpPr>
        <p:spPr>
          <a:xfrm>
            <a:off x="609599" y="1412776"/>
            <a:ext cx="3575843" cy="3747308"/>
          </a:xfrm>
        </p:spPr>
        <p:txBody>
          <a:bodyPr/>
          <a:lstStyle/>
          <a:p>
            <a:pPr marL="45720" indent="0">
              <a:buNone/>
            </a:pPr>
            <a:r>
              <a:rPr lang="en-AU" b="1" dirty="0" smtClean="0"/>
              <a:t>Water delivery methods</a:t>
            </a:r>
          </a:p>
          <a:p>
            <a:r>
              <a:rPr lang="en-AU" dirty="0" smtClean="0"/>
              <a:t>siphons</a:t>
            </a:r>
          </a:p>
          <a:p>
            <a:r>
              <a:rPr lang="en-AU" dirty="0"/>
              <a:t>l</a:t>
            </a:r>
            <a:r>
              <a:rPr lang="en-AU" dirty="0" smtClean="0"/>
              <a:t>ay-flat </a:t>
            </a:r>
            <a:r>
              <a:rPr lang="en-AU" dirty="0"/>
              <a:t>and </a:t>
            </a:r>
            <a:r>
              <a:rPr lang="en-AU" dirty="0" smtClean="0"/>
              <a:t>cups</a:t>
            </a:r>
          </a:p>
          <a:p>
            <a:r>
              <a:rPr lang="en-AU" dirty="0" smtClean="0"/>
              <a:t>gated </a:t>
            </a:r>
            <a:r>
              <a:rPr lang="en-AU" dirty="0"/>
              <a:t>pipe</a:t>
            </a:r>
            <a:endParaRPr lang="en-AU" dirty="0" smtClean="0"/>
          </a:p>
          <a:p>
            <a:endParaRPr lang="en-AU" dirty="0"/>
          </a:p>
        </p:txBody>
      </p:sp>
      <p:pic>
        <p:nvPicPr>
          <p:cNvPr id="2050" name="Picture 2" descr="\\gamma\Company\Images\Photos\Click 2012\Cotton People\CPP - Siphon Zac, Georgie Carriga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3068960"/>
            <a:ext cx="4716396" cy="30441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599" y="6113136"/>
            <a:ext cx="1512168" cy="215444"/>
          </a:xfrm>
          <a:prstGeom prst="rect">
            <a:avLst/>
          </a:prstGeom>
          <a:noFill/>
        </p:spPr>
        <p:txBody>
          <a:bodyPr wrap="square" rtlCol="0">
            <a:spAutoFit/>
          </a:bodyPr>
          <a:lstStyle/>
          <a:p>
            <a:r>
              <a:rPr lang="en-AU" sz="800" dirty="0" smtClean="0"/>
              <a:t>Photo by </a:t>
            </a:r>
            <a:r>
              <a:rPr lang="en-AU" sz="800" dirty="0" err="1" smtClean="0"/>
              <a:t>Georgie</a:t>
            </a:r>
            <a:r>
              <a:rPr lang="en-AU" sz="800" dirty="0" smtClean="0"/>
              <a:t> </a:t>
            </a:r>
            <a:r>
              <a:rPr lang="en-AU" sz="800" dirty="0" err="1" smtClean="0"/>
              <a:t>Carrigan</a:t>
            </a:r>
            <a:endParaRPr lang="en-AU" sz="800" dirty="0"/>
          </a:p>
        </p:txBody>
      </p:sp>
    </p:spTree>
    <p:extLst>
      <p:ext uri="{BB962C8B-B14F-4D97-AF65-F5344CB8AC3E}">
        <p14:creationId xmlns:p14="http://schemas.microsoft.com/office/powerpoint/2010/main" val="582968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421" y="548680"/>
            <a:ext cx="6347713" cy="1320800"/>
          </a:xfrm>
        </p:spPr>
        <p:txBody>
          <a:bodyPr/>
          <a:lstStyle/>
          <a:p>
            <a:r>
              <a:rPr lang="en-AU" dirty="0" smtClean="0"/>
              <a:t>Parts of an irrigation system</a:t>
            </a:r>
            <a:endParaRPr lang="en-AU" dirty="0"/>
          </a:p>
        </p:txBody>
      </p:sp>
      <p:sp>
        <p:nvSpPr>
          <p:cNvPr id="5" name="Content Placeholder 2"/>
          <p:cNvSpPr>
            <a:spLocks noGrp="1"/>
          </p:cNvSpPr>
          <p:nvPr>
            <p:ph idx="1"/>
          </p:nvPr>
        </p:nvSpPr>
        <p:spPr>
          <a:xfrm>
            <a:off x="595509" y="1340768"/>
            <a:ext cx="6319535" cy="1654944"/>
          </a:xfrm>
        </p:spPr>
        <p:txBody>
          <a:bodyPr numCol="2">
            <a:normAutofit fontScale="92500" lnSpcReduction="20000"/>
          </a:bodyPr>
          <a:lstStyle/>
          <a:p>
            <a:pPr marL="45720" indent="0">
              <a:buNone/>
            </a:pPr>
            <a:r>
              <a:rPr lang="en-AU" b="1" dirty="0" smtClean="0"/>
              <a:t>Water control systems</a:t>
            </a:r>
          </a:p>
          <a:p>
            <a:r>
              <a:rPr lang="en-AU" dirty="0" smtClean="0"/>
              <a:t>gates</a:t>
            </a:r>
          </a:p>
          <a:p>
            <a:r>
              <a:rPr lang="en-AU" dirty="0"/>
              <a:t>d</a:t>
            </a:r>
            <a:r>
              <a:rPr lang="en-AU" dirty="0" smtClean="0"/>
              <a:t>rop structures</a:t>
            </a:r>
          </a:p>
          <a:p>
            <a:r>
              <a:rPr lang="en-AU" dirty="0" smtClean="0"/>
              <a:t>checks</a:t>
            </a:r>
          </a:p>
          <a:p>
            <a:endParaRPr lang="en-AU" dirty="0" smtClean="0"/>
          </a:p>
          <a:p>
            <a:endParaRPr lang="en-AU" dirty="0"/>
          </a:p>
          <a:p>
            <a:r>
              <a:rPr lang="en-AU" dirty="0" smtClean="0"/>
              <a:t>weirs</a:t>
            </a:r>
          </a:p>
          <a:p>
            <a:r>
              <a:rPr lang="en-AU" dirty="0"/>
              <a:t>c</a:t>
            </a:r>
            <a:r>
              <a:rPr lang="en-AU" dirty="0" smtClean="0"/>
              <a:t>omputerised </a:t>
            </a:r>
            <a:br>
              <a:rPr lang="en-AU" dirty="0" smtClean="0"/>
            </a:br>
            <a:r>
              <a:rPr lang="en-AU" dirty="0" smtClean="0"/>
              <a:t>systems</a:t>
            </a:r>
          </a:p>
          <a:p>
            <a:endParaRPr lang="en-AU" dirty="0" smtClean="0"/>
          </a:p>
          <a:p>
            <a:endParaRPr lang="en-AU" dirty="0"/>
          </a:p>
        </p:txBody>
      </p:sp>
      <p:pic>
        <p:nvPicPr>
          <p:cNvPr id="3075" name="Picture 3" descr="P:\Images\Photos\Irrigation\IMG_538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38" y="2780928"/>
            <a:ext cx="5010895" cy="334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81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6573" y="3259740"/>
            <a:ext cx="623887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AU" dirty="0" smtClean="0"/>
              <a:t>Parts of an irrigation system</a:t>
            </a:r>
            <a:endParaRPr lang="en-AU" dirty="0"/>
          </a:p>
        </p:txBody>
      </p:sp>
      <p:sp>
        <p:nvSpPr>
          <p:cNvPr id="5" name="Content Placeholder 2"/>
          <p:cNvSpPr>
            <a:spLocks noGrp="1"/>
          </p:cNvSpPr>
          <p:nvPr>
            <p:ph idx="1"/>
          </p:nvPr>
        </p:nvSpPr>
        <p:spPr>
          <a:xfrm>
            <a:off x="630187" y="1412776"/>
            <a:ext cx="3575843" cy="3747308"/>
          </a:xfrm>
        </p:spPr>
        <p:txBody>
          <a:bodyPr/>
          <a:lstStyle/>
          <a:p>
            <a:pPr marL="45720" indent="0">
              <a:buNone/>
            </a:pPr>
            <a:r>
              <a:rPr lang="en-AU" b="1" dirty="0" smtClean="0"/>
              <a:t>Recycling system</a:t>
            </a:r>
          </a:p>
          <a:p>
            <a:r>
              <a:rPr lang="en-AU" dirty="0" err="1"/>
              <a:t>t</a:t>
            </a:r>
            <a:r>
              <a:rPr lang="en-AU" dirty="0" err="1" smtClean="0"/>
              <a:t>ailwater</a:t>
            </a:r>
            <a:r>
              <a:rPr lang="en-AU" dirty="0" smtClean="0"/>
              <a:t> channel</a:t>
            </a:r>
          </a:p>
          <a:p>
            <a:r>
              <a:rPr lang="en-AU" dirty="0" smtClean="0"/>
              <a:t>sumps</a:t>
            </a:r>
          </a:p>
          <a:p>
            <a:r>
              <a:rPr lang="en-AU" dirty="0" smtClean="0"/>
              <a:t>pumps</a:t>
            </a:r>
          </a:p>
          <a:p>
            <a:endParaRPr lang="en-AU" dirty="0" smtClean="0"/>
          </a:p>
          <a:p>
            <a:endParaRPr lang="en-AU" dirty="0"/>
          </a:p>
        </p:txBody>
      </p:sp>
    </p:spTree>
    <p:extLst>
      <p:ext uri="{BB962C8B-B14F-4D97-AF65-F5344CB8AC3E}">
        <p14:creationId xmlns:p14="http://schemas.microsoft.com/office/powerpoint/2010/main" val="1519779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812056"/>
            <a:ext cx="6347713" cy="1320800"/>
          </a:xfrm>
        </p:spPr>
        <p:txBody>
          <a:bodyPr/>
          <a:lstStyle/>
          <a:p>
            <a:r>
              <a:rPr lang="en-AU" dirty="0" smtClean="0"/>
              <a:t>Parts of an irrigation system</a:t>
            </a:r>
            <a:endParaRPr lang="en-AU" dirty="0"/>
          </a:p>
        </p:txBody>
      </p:sp>
      <p:sp>
        <p:nvSpPr>
          <p:cNvPr id="5" name="Content Placeholder 2"/>
          <p:cNvSpPr>
            <a:spLocks noGrp="1"/>
          </p:cNvSpPr>
          <p:nvPr>
            <p:ph idx="1"/>
          </p:nvPr>
        </p:nvSpPr>
        <p:spPr>
          <a:xfrm>
            <a:off x="609599" y="1556791"/>
            <a:ext cx="6122641" cy="1440160"/>
          </a:xfrm>
        </p:spPr>
        <p:txBody>
          <a:bodyPr numCol="2">
            <a:normAutofit fontScale="92500" lnSpcReduction="10000"/>
          </a:bodyPr>
          <a:lstStyle/>
          <a:p>
            <a:pPr marL="45720" indent="0">
              <a:buNone/>
            </a:pPr>
            <a:r>
              <a:rPr lang="en-AU" b="1" dirty="0" smtClean="0"/>
              <a:t>Devices to measure the effectiveness of the irrigation system</a:t>
            </a:r>
            <a:br>
              <a:rPr lang="en-AU" b="1" dirty="0" smtClean="0"/>
            </a:br>
            <a:endParaRPr lang="en-AU" b="1" dirty="0" smtClean="0"/>
          </a:p>
          <a:p>
            <a:pPr marL="45720" indent="0">
              <a:buNone/>
            </a:pPr>
            <a:endParaRPr lang="en-AU" b="1" dirty="0" smtClean="0"/>
          </a:p>
          <a:p>
            <a:r>
              <a:rPr lang="en-AU" dirty="0" smtClean="0"/>
              <a:t>Moisture probes</a:t>
            </a:r>
          </a:p>
          <a:p>
            <a:r>
              <a:rPr lang="en-AU" dirty="0" smtClean="0"/>
              <a:t>Pressure gauges</a:t>
            </a:r>
          </a:p>
          <a:p>
            <a:endParaRPr lang="en-AU" dirty="0" smtClean="0"/>
          </a:p>
          <a:p>
            <a:endParaRPr lang="en-AU" dirty="0"/>
          </a:p>
        </p:txBody>
      </p:sp>
      <p:pic>
        <p:nvPicPr>
          <p:cNvPr id="1026" name="Picture 2" descr="C:\Users\sophied.COTTON\Downloads\img_579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5347" y="2586210"/>
            <a:ext cx="2526770" cy="352042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Andrew Parkes puts in water sensors that give the time it takes the water to reach them in the furrow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47864" y="2586211"/>
            <a:ext cx="2520280" cy="352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221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Starting a siphon: demonstration + practical</a:t>
            </a:r>
            <a:endParaRPr lang="en-AU" dirty="0"/>
          </a:p>
        </p:txBody>
      </p:sp>
      <p:pic>
        <p:nvPicPr>
          <p:cNvPr id="8194" name="Picture 2" descr="P:\Images\Photos\Cotton Pics\irrigation\farmer with irrigation pip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09599" y="1901428"/>
            <a:ext cx="5404998" cy="383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316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Timing of irrigation</a:t>
            </a:r>
            <a:endParaRPr lang="en-AU" dirty="0"/>
          </a:p>
        </p:txBody>
      </p:sp>
      <p:sp>
        <p:nvSpPr>
          <p:cNvPr id="3" name="Content Placeholder 2"/>
          <p:cNvSpPr>
            <a:spLocks noGrp="1"/>
          </p:cNvSpPr>
          <p:nvPr>
            <p:ph idx="1"/>
          </p:nvPr>
        </p:nvSpPr>
        <p:spPr>
          <a:xfrm>
            <a:off x="609599" y="1412777"/>
            <a:ext cx="5114529" cy="3384376"/>
          </a:xfrm>
        </p:spPr>
        <p:txBody>
          <a:bodyPr>
            <a:normAutofit/>
          </a:bodyPr>
          <a:lstStyle/>
          <a:p>
            <a:r>
              <a:rPr lang="en-AU" dirty="0" smtClean="0"/>
              <a:t>Sometimes before planting</a:t>
            </a:r>
          </a:p>
          <a:p>
            <a:r>
              <a:rPr lang="en-AU" dirty="0" smtClean="0"/>
              <a:t>If moisture is lacking directly after planting</a:t>
            </a:r>
          </a:p>
          <a:p>
            <a:r>
              <a:rPr lang="en-AU" dirty="0" smtClean="0"/>
              <a:t>Total number of times depends on the season and soil type</a:t>
            </a:r>
          </a:p>
          <a:p>
            <a:r>
              <a:rPr lang="en-AU" dirty="0" smtClean="0"/>
              <a:t>The average number may be a further 6 irrigations, at 10 day intervals from mid December to late February or early March.</a:t>
            </a:r>
          </a:p>
          <a:p>
            <a:r>
              <a:rPr lang="en-AU" dirty="0" smtClean="0"/>
              <a:t>January-February is when the crop most needs water</a:t>
            </a:r>
            <a:endParaRPr lang="en-AU" dirty="0"/>
          </a:p>
        </p:txBody>
      </p:sp>
    </p:spTree>
    <p:extLst>
      <p:ext uri="{BB962C8B-B14F-4D97-AF65-F5344CB8AC3E}">
        <p14:creationId xmlns:p14="http://schemas.microsoft.com/office/powerpoint/2010/main" val="4128486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Efficient Irrigation</a:t>
            </a:r>
            <a:endParaRPr lang="en-AU" dirty="0"/>
          </a:p>
        </p:txBody>
      </p:sp>
      <p:sp>
        <p:nvSpPr>
          <p:cNvPr id="3" name="Content Placeholder 2"/>
          <p:cNvSpPr>
            <a:spLocks noGrp="1"/>
          </p:cNvSpPr>
          <p:nvPr>
            <p:ph idx="1"/>
          </p:nvPr>
        </p:nvSpPr>
        <p:spPr>
          <a:xfrm>
            <a:off x="609599" y="1270000"/>
            <a:ext cx="6347714" cy="2160240"/>
          </a:xfrm>
        </p:spPr>
        <p:txBody>
          <a:bodyPr>
            <a:normAutofit/>
          </a:bodyPr>
          <a:lstStyle/>
          <a:p>
            <a:r>
              <a:rPr lang="en-AU" sz="1600" dirty="0" smtClean="0"/>
              <a:t>Goal is best use of water for best yield</a:t>
            </a:r>
          </a:p>
          <a:p>
            <a:r>
              <a:rPr lang="en-AU" sz="1600" dirty="0" smtClean="0"/>
              <a:t>No wastage</a:t>
            </a:r>
          </a:p>
          <a:p>
            <a:r>
              <a:rPr lang="en-AU" sz="1600" dirty="0" smtClean="0"/>
              <a:t>Design of irrigation systems is important</a:t>
            </a:r>
          </a:p>
          <a:p>
            <a:r>
              <a:rPr lang="en-AU" sz="1600" dirty="0" smtClean="0"/>
              <a:t>Water travel to </a:t>
            </a:r>
            <a:r>
              <a:rPr lang="en-AU" sz="1600" dirty="0" err="1" smtClean="0"/>
              <a:t>rootzone</a:t>
            </a:r>
            <a:endParaRPr lang="en-AU" sz="1600" dirty="0"/>
          </a:p>
          <a:p>
            <a:r>
              <a:rPr lang="en-AU" sz="1600" dirty="0" smtClean="0"/>
              <a:t>Run-off collected and recycled</a:t>
            </a:r>
          </a:p>
        </p:txBody>
      </p:sp>
      <p:pic>
        <p:nvPicPr>
          <p:cNvPr id="9218" name="Picture 2" descr="IMG_200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599" y="3212976"/>
            <a:ext cx="431710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180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75184"/>
          </a:xfrm>
        </p:spPr>
        <p:txBody>
          <a:bodyPr/>
          <a:lstStyle/>
          <a:p>
            <a:r>
              <a:rPr lang="en-AU" dirty="0" smtClean="0"/>
              <a:t>Course timing</a:t>
            </a:r>
            <a:endParaRPr lang="en-AU" dirty="0"/>
          </a:p>
        </p:txBody>
      </p:sp>
      <p:sp>
        <p:nvSpPr>
          <p:cNvPr id="3" name="Content Placeholder 2"/>
          <p:cNvSpPr>
            <a:spLocks noGrp="1"/>
          </p:cNvSpPr>
          <p:nvPr>
            <p:ph idx="1"/>
          </p:nvPr>
        </p:nvSpPr>
        <p:spPr>
          <a:xfrm>
            <a:off x="609598" y="1496913"/>
            <a:ext cx="6842721" cy="4464496"/>
          </a:xfrm>
        </p:spPr>
        <p:txBody>
          <a:bodyPr>
            <a:normAutofit/>
          </a:bodyPr>
          <a:lstStyle/>
          <a:p>
            <a:r>
              <a:rPr lang="en-AU" sz="1600" dirty="0" smtClean="0"/>
              <a:t>9:00-9:20 </a:t>
            </a:r>
            <a:r>
              <a:rPr lang="en-AU" sz="1600" dirty="0"/>
              <a:t>	</a:t>
            </a:r>
            <a:r>
              <a:rPr lang="en-AU" sz="1600" dirty="0" smtClean="0"/>
              <a:t>	Work health safety and </a:t>
            </a:r>
            <a:r>
              <a:rPr lang="en-AU" sz="1600" dirty="0"/>
              <a:t>Induction</a:t>
            </a:r>
          </a:p>
          <a:p>
            <a:r>
              <a:rPr lang="en-AU" sz="1600" dirty="0" smtClean="0"/>
              <a:t>9:20-9:50  		Irrigation </a:t>
            </a:r>
            <a:r>
              <a:rPr lang="en-AU" sz="1600" dirty="0"/>
              <a:t>(history, aim, purpose, </a:t>
            </a:r>
            <a:r>
              <a:rPr lang="en-AU" sz="1600" dirty="0" smtClean="0"/>
              <a:t>parts</a:t>
            </a:r>
          </a:p>
          <a:p>
            <a:r>
              <a:rPr lang="en-AU" sz="1600" dirty="0" smtClean="0"/>
              <a:t>9:50 - 10:30 	Demo and practical – Starting a siphon</a:t>
            </a:r>
          </a:p>
          <a:p>
            <a:r>
              <a:rPr lang="en-AU" sz="1600" dirty="0" smtClean="0"/>
              <a:t>10:30 – 10:45 	Morning tea</a:t>
            </a:r>
          </a:p>
          <a:p>
            <a:r>
              <a:rPr lang="en-AU" sz="1600" dirty="0" smtClean="0"/>
              <a:t>10:45-11:00 	Hydraulics</a:t>
            </a:r>
          </a:p>
          <a:p>
            <a:r>
              <a:rPr lang="en-AU" sz="1600" dirty="0" smtClean="0"/>
              <a:t>11:00-11:40	Demo/practical: </a:t>
            </a:r>
            <a:r>
              <a:rPr lang="en-AU" sz="1600" dirty="0"/>
              <a:t>s</a:t>
            </a:r>
            <a:r>
              <a:rPr lang="en-AU" sz="1600" dirty="0" smtClean="0"/>
              <a:t>tarting, stopping &amp; monitoring </a:t>
            </a:r>
          </a:p>
          <a:p>
            <a:r>
              <a:rPr lang="en-AU" sz="1600" dirty="0" smtClean="0"/>
              <a:t>11:40 – 12:00  	Communication and getting around</a:t>
            </a:r>
          </a:p>
          <a:p>
            <a:r>
              <a:rPr lang="en-AU" sz="1600" dirty="0" smtClean="0"/>
              <a:t>12:00-1:15 	Lunch</a:t>
            </a:r>
          </a:p>
          <a:p>
            <a:r>
              <a:rPr lang="en-AU" sz="1600" dirty="0" smtClean="0"/>
              <a:t>1:15- 2:00		Practical</a:t>
            </a:r>
          </a:p>
          <a:p>
            <a:r>
              <a:rPr lang="en-AU" sz="1600" dirty="0" smtClean="0"/>
              <a:t>2:00 – 2:15  	Troubleshooting</a:t>
            </a:r>
          </a:p>
          <a:p>
            <a:r>
              <a:rPr lang="en-AU" sz="1600" dirty="0" smtClean="0"/>
              <a:t>2:15-2:30 	 	Wrap up</a:t>
            </a:r>
          </a:p>
          <a:p>
            <a:endParaRPr lang="en-AU" dirty="0" smtClean="0"/>
          </a:p>
          <a:p>
            <a:endParaRPr lang="en-AU" dirty="0"/>
          </a:p>
          <a:p>
            <a:endParaRPr lang="en-AU" dirty="0"/>
          </a:p>
        </p:txBody>
      </p:sp>
    </p:spTree>
    <p:extLst>
      <p:ext uri="{BB962C8B-B14F-4D97-AF65-F5344CB8AC3E}">
        <p14:creationId xmlns:p14="http://schemas.microsoft.com/office/powerpoint/2010/main" val="1345480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3584" y="3501008"/>
            <a:ext cx="7175351" cy="1793167"/>
          </a:xfrm>
        </p:spPr>
        <p:txBody>
          <a:bodyPr/>
          <a:lstStyle/>
          <a:p>
            <a:r>
              <a:rPr lang="en-AU" sz="4800" dirty="0" smtClean="0"/>
              <a:t>Part 3: Hydrology</a:t>
            </a:r>
            <a:endParaRPr lang="en-AU" sz="4800" dirty="0"/>
          </a:p>
        </p:txBody>
      </p:sp>
      <p:pic>
        <p:nvPicPr>
          <p:cNvPr id="6146" name="Picture 2" descr="P:\Images\Photos\Irrigation\Copy of IMG_536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75413" y="1988840"/>
            <a:ext cx="6423522" cy="237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681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04664"/>
            <a:ext cx="6347713" cy="1320800"/>
          </a:xfrm>
        </p:spPr>
        <p:txBody>
          <a:bodyPr/>
          <a:lstStyle/>
          <a:p>
            <a:r>
              <a:rPr lang="en-AU" dirty="0" smtClean="0"/>
              <a:t>Hydraulics</a:t>
            </a:r>
            <a:endParaRPr lang="en-AU" dirty="0"/>
          </a:p>
        </p:txBody>
      </p:sp>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126" y="1196752"/>
            <a:ext cx="8065329" cy="5184576"/>
          </a:xfrm>
          <a:prstGeom prst="rect">
            <a:avLst/>
          </a:prstGeom>
          <a:noFill/>
          <a:ln>
            <a:noFill/>
          </a:ln>
        </p:spPr>
      </p:pic>
    </p:spTree>
    <p:extLst>
      <p:ext uri="{BB962C8B-B14F-4D97-AF65-F5344CB8AC3E}">
        <p14:creationId xmlns:p14="http://schemas.microsoft.com/office/powerpoint/2010/main" val="876201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5400600" cy="2016224"/>
          </a:xfrm>
        </p:spPr>
        <p:txBody>
          <a:bodyPr>
            <a:normAutofit fontScale="90000"/>
          </a:bodyPr>
          <a:lstStyle/>
          <a:p>
            <a:r>
              <a:rPr lang="en-AU" sz="4000" dirty="0" smtClean="0">
                <a:effectLst/>
              </a:rPr>
              <a:t>Practical 2: starting</a:t>
            </a:r>
            <a:r>
              <a:rPr lang="en-AU" sz="4000" dirty="0">
                <a:effectLst/>
              </a:rPr>
              <a:t>, monitoring and stopping an irrigation set</a:t>
            </a:r>
            <a:r>
              <a:rPr lang="en-AU" dirty="0">
                <a:effectLst/>
              </a:rPr>
              <a:t/>
            </a:r>
            <a:br>
              <a:rPr lang="en-AU" dirty="0">
                <a:effectLst/>
              </a:rPr>
            </a:br>
            <a:endParaRPr lang="en-AU" dirty="0"/>
          </a:p>
        </p:txBody>
      </p:sp>
      <p:pic>
        <p:nvPicPr>
          <p:cNvPr id="9218" name="Picture 2" descr="P:\Images\Photos\Irrigation\IMG_40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2131" y="2132856"/>
            <a:ext cx="5616053"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589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5079" y="4509120"/>
            <a:ext cx="7175351" cy="1145095"/>
          </a:xfrm>
        </p:spPr>
        <p:txBody>
          <a:bodyPr/>
          <a:lstStyle/>
          <a:p>
            <a:r>
              <a:rPr lang="en-AU" sz="4200" dirty="0" smtClean="0"/>
              <a:t>Part </a:t>
            </a:r>
            <a:r>
              <a:rPr lang="en-AU" sz="4200" dirty="0"/>
              <a:t>4</a:t>
            </a:r>
            <a:r>
              <a:rPr lang="en-AU" sz="4200" dirty="0" smtClean="0"/>
              <a:t>: Communication</a:t>
            </a:r>
            <a:endParaRPr lang="en-AU" sz="4200" dirty="0"/>
          </a:p>
        </p:txBody>
      </p:sp>
      <p:pic>
        <p:nvPicPr>
          <p:cNvPr id="10242" name="Picture 2" descr="Scott, Rod &amp; 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664" y="836712"/>
            <a:ext cx="5400600" cy="405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687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Communication</a:t>
            </a:r>
            <a:endParaRPr lang="en-AU" dirty="0"/>
          </a:p>
        </p:txBody>
      </p:sp>
      <p:sp>
        <p:nvSpPr>
          <p:cNvPr id="3" name="Content Placeholder 2"/>
          <p:cNvSpPr>
            <a:spLocks noGrp="1"/>
          </p:cNvSpPr>
          <p:nvPr>
            <p:ph idx="1"/>
          </p:nvPr>
        </p:nvSpPr>
        <p:spPr>
          <a:xfrm>
            <a:off x="609598" y="1484784"/>
            <a:ext cx="6347714" cy="4536504"/>
          </a:xfrm>
        </p:spPr>
        <p:txBody>
          <a:bodyPr>
            <a:normAutofit/>
          </a:bodyPr>
          <a:lstStyle/>
          <a:p>
            <a:pPr lvl="0"/>
            <a:r>
              <a:rPr lang="en-AU" sz="2400" dirty="0" smtClean="0"/>
              <a:t>What do you do if you are unsure what to do?</a:t>
            </a:r>
          </a:p>
          <a:p>
            <a:pPr lvl="0"/>
            <a:r>
              <a:rPr lang="en-AU" sz="2400" dirty="0" smtClean="0"/>
              <a:t>What </a:t>
            </a:r>
            <a:r>
              <a:rPr lang="en-AU" sz="2400" dirty="0"/>
              <a:t>do you do if you have been told and still don’t understand?</a:t>
            </a:r>
          </a:p>
          <a:p>
            <a:pPr marL="445770" lvl="1" indent="0">
              <a:buNone/>
            </a:pPr>
            <a:r>
              <a:rPr lang="en-AU" sz="2000" dirty="0" smtClean="0"/>
              <a:t>A</a:t>
            </a:r>
            <a:r>
              <a:rPr lang="en-AU" sz="2000" dirty="0"/>
              <a:t>. Ask your supervisor</a:t>
            </a:r>
          </a:p>
          <a:p>
            <a:pPr marL="445770" lvl="1" indent="0">
              <a:buNone/>
            </a:pPr>
            <a:r>
              <a:rPr lang="en-AU" sz="2000" dirty="0" smtClean="0"/>
              <a:t>B</a:t>
            </a:r>
            <a:r>
              <a:rPr lang="en-AU" sz="2000" dirty="0"/>
              <a:t>. Paraphrase (restate or restate as a questions)</a:t>
            </a:r>
          </a:p>
          <a:p>
            <a:pPr marL="445770" lvl="1" indent="0">
              <a:buNone/>
            </a:pPr>
            <a:r>
              <a:rPr lang="en-AU" sz="2000" dirty="0"/>
              <a:t>Demonstrate - Is this what you mean?</a:t>
            </a:r>
          </a:p>
          <a:p>
            <a:pPr marL="45720" indent="0">
              <a:buNone/>
            </a:pPr>
            <a:endParaRPr lang="en-AU" dirty="0"/>
          </a:p>
        </p:txBody>
      </p:sp>
    </p:spTree>
    <p:extLst>
      <p:ext uri="{BB962C8B-B14F-4D97-AF65-F5344CB8AC3E}">
        <p14:creationId xmlns:p14="http://schemas.microsoft.com/office/powerpoint/2010/main" val="16642155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9593" y="3789040"/>
            <a:ext cx="7175351" cy="1793167"/>
          </a:xfrm>
        </p:spPr>
        <p:txBody>
          <a:bodyPr/>
          <a:lstStyle/>
          <a:p>
            <a:r>
              <a:rPr lang="en-AU" sz="4400" dirty="0" smtClean="0"/>
              <a:t>Part </a:t>
            </a:r>
            <a:r>
              <a:rPr lang="en-AU" sz="4400" dirty="0"/>
              <a:t>4</a:t>
            </a:r>
            <a:r>
              <a:rPr lang="en-AU" sz="4400" dirty="0" smtClean="0"/>
              <a:t>: Getting around</a:t>
            </a:r>
            <a:endParaRPr lang="en-AU" sz="4400" dirty="0"/>
          </a:p>
        </p:txBody>
      </p:sp>
      <p:pic>
        <p:nvPicPr>
          <p:cNvPr id="11266" name="Picture 2" descr="IMG_533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87624" y="931926"/>
            <a:ext cx="5795759" cy="372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867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91520"/>
            <a:ext cx="6347713" cy="1320800"/>
          </a:xfrm>
        </p:spPr>
        <p:txBody>
          <a:bodyPr/>
          <a:lstStyle/>
          <a:p>
            <a:r>
              <a:rPr lang="en-AU" dirty="0" smtClean="0"/>
              <a:t>Map reading</a:t>
            </a:r>
            <a:endParaRPr lang="en-AU" dirty="0"/>
          </a:p>
        </p:txBody>
      </p:sp>
      <p:sp>
        <p:nvSpPr>
          <p:cNvPr id="5" name="Content Placeholder 4"/>
          <p:cNvSpPr>
            <a:spLocks noGrp="1"/>
          </p:cNvSpPr>
          <p:nvPr>
            <p:ph idx="1"/>
          </p:nvPr>
        </p:nvSpPr>
        <p:spPr>
          <a:xfrm>
            <a:off x="416281" y="1051920"/>
            <a:ext cx="3291623" cy="5329408"/>
          </a:xfrm>
        </p:spPr>
        <p:txBody>
          <a:bodyPr>
            <a:normAutofit fontScale="92500" lnSpcReduction="10000"/>
          </a:bodyPr>
          <a:lstStyle/>
          <a:p>
            <a:pPr marL="45720" indent="0">
              <a:buNone/>
            </a:pPr>
            <a:r>
              <a:rPr lang="en-AU" sz="2800" dirty="0"/>
              <a:t>Chances are you will be given a farm </a:t>
            </a:r>
            <a:r>
              <a:rPr lang="en-AU" sz="2800" dirty="0" smtClean="0"/>
              <a:t>map</a:t>
            </a:r>
          </a:p>
          <a:p>
            <a:pPr marL="388620"/>
            <a:r>
              <a:rPr lang="en-AU" sz="2400" dirty="0" smtClean="0"/>
              <a:t>Find the main </a:t>
            </a:r>
            <a:r>
              <a:rPr lang="en-AU" sz="2400" dirty="0"/>
              <a:t>landmarks </a:t>
            </a:r>
          </a:p>
          <a:p>
            <a:pPr lvl="0"/>
            <a:r>
              <a:rPr lang="en-AU" sz="2400" dirty="0" smtClean="0"/>
              <a:t>Understand the legend </a:t>
            </a:r>
          </a:p>
          <a:p>
            <a:pPr lvl="0"/>
            <a:r>
              <a:rPr lang="en-AU" sz="2400" dirty="0" smtClean="0"/>
              <a:t>Each </a:t>
            </a:r>
            <a:r>
              <a:rPr lang="en-AU" sz="2400" dirty="0"/>
              <a:t>field will be numbered </a:t>
            </a:r>
            <a:endParaRPr lang="en-AU" sz="2400" dirty="0" smtClean="0"/>
          </a:p>
          <a:p>
            <a:pPr lvl="0"/>
            <a:r>
              <a:rPr lang="en-AU" sz="2400" dirty="0"/>
              <a:t>E</a:t>
            </a:r>
            <a:r>
              <a:rPr lang="en-AU" sz="2400" dirty="0" smtClean="0"/>
              <a:t>ach </a:t>
            </a:r>
            <a:r>
              <a:rPr lang="en-AU" sz="2400" dirty="0"/>
              <a:t>pump, bore, supply channel, </a:t>
            </a:r>
            <a:r>
              <a:rPr lang="en-AU" sz="2400" dirty="0" err="1"/>
              <a:t>tailwater</a:t>
            </a:r>
            <a:r>
              <a:rPr lang="en-AU" sz="2400" dirty="0"/>
              <a:t> return channel, road and </a:t>
            </a:r>
            <a:r>
              <a:rPr lang="en-AU" sz="2400" dirty="0" smtClean="0"/>
              <a:t>watercourse</a:t>
            </a:r>
            <a:r>
              <a:rPr lang="en-AU" sz="2400" dirty="0"/>
              <a:t> </a:t>
            </a:r>
            <a:r>
              <a:rPr lang="en-AU" sz="2400" dirty="0" smtClean="0"/>
              <a:t>will be numbered</a:t>
            </a:r>
            <a:endParaRPr lang="en-AU" sz="2400" dirty="0"/>
          </a:p>
          <a:p>
            <a:pPr marL="45720" indent="0">
              <a:buNone/>
            </a:pPr>
            <a:endParaRPr lang="en-AU" dirty="0"/>
          </a:p>
        </p:txBody>
      </p:sp>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39952" y="116632"/>
            <a:ext cx="4680520" cy="656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331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Troubleshooting</a:t>
            </a:r>
            <a:endParaRPr lang="en-AU" dirty="0"/>
          </a:p>
        </p:txBody>
      </p:sp>
      <p:sp>
        <p:nvSpPr>
          <p:cNvPr id="3" name="Content Placeholder 2"/>
          <p:cNvSpPr>
            <a:spLocks noGrp="1"/>
          </p:cNvSpPr>
          <p:nvPr>
            <p:ph idx="1"/>
          </p:nvPr>
        </p:nvSpPr>
        <p:spPr>
          <a:xfrm>
            <a:off x="609599" y="1412776"/>
            <a:ext cx="6347714" cy="3880773"/>
          </a:xfrm>
        </p:spPr>
        <p:txBody>
          <a:bodyPr>
            <a:normAutofit/>
          </a:bodyPr>
          <a:lstStyle/>
          <a:p>
            <a:pPr marL="45720" indent="0">
              <a:buNone/>
            </a:pPr>
            <a:r>
              <a:rPr lang="en-AU" sz="2000" b="1" dirty="0" smtClean="0"/>
              <a:t>An irrigation set is underway but the water </a:t>
            </a:r>
            <a:br>
              <a:rPr lang="en-AU" sz="2000" b="1" dirty="0" smtClean="0"/>
            </a:br>
            <a:r>
              <a:rPr lang="en-AU" sz="2000" b="1" dirty="0" smtClean="0"/>
              <a:t>level </a:t>
            </a:r>
            <a:r>
              <a:rPr lang="en-AU" sz="2000" b="1" dirty="0"/>
              <a:t>in head ditch is </a:t>
            </a:r>
            <a:r>
              <a:rPr lang="en-AU" sz="2000" b="1" dirty="0" smtClean="0"/>
              <a:t>rising</a:t>
            </a:r>
          </a:p>
          <a:p>
            <a:pPr marL="331470" indent="-285750"/>
            <a:r>
              <a:rPr lang="en-AU" sz="2000" dirty="0" smtClean="0"/>
              <a:t>Risk:</a:t>
            </a:r>
          </a:p>
          <a:p>
            <a:pPr marL="331470" indent="-285750"/>
            <a:r>
              <a:rPr lang="en-AU" sz="2000" dirty="0" smtClean="0"/>
              <a:t>Cause:</a:t>
            </a:r>
          </a:p>
          <a:p>
            <a:pPr marL="331470" indent="-285750"/>
            <a:r>
              <a:rPr lang="en-AU" sz="2000" dirty="0" smtClean="0"/>
              <a:t>Action:</a:t>
            </a:r>
          </a:p>
          <a:p>
            <a:pPr marL="331470" indent="-285750"/>
            <a:r>
              <a:rPr lang="en-AU" sz="2000" dirty="0" smtClean="0"/>
              <a:t>Solutions:</a:t>
            </a:r>
            <a:endParaRPr lang="en-AU" sz="2000" dirty="0"/>
          </a:p>
        </p:txBody>
      </p:sp>
    </p:spTree>
    <p:extLst>
      <p:ext uri="{BB962C8B-B14F-4D97-AF65-F5344CB8AC3E}">
        <p14:creationId xmlns:p14="http://schemas.microsoft.com/office/powerpoint/2010/main" val="583217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Troubleshooting</a:t>
            </a:r>
            <a:endParaRPr lang="en-AU" dirty="0"/>
          </a:p>
        </p:txBody>
      </p:sp>
      <p:sp>
        <p:nvSpPr>
          <p:cNvPr id="3" name="Content Placeholder 2"/>
          <p:cNvSpPr>
            <a:spLocks noGrp="1"/>
          </p:cNvSpPr>
          <p:nvPr>
            <p:ph idx="1"/>
          </p:nvPr>
        </p:nvSpPr>
        <p:spPr>
          <a:xfrm>
            <a:off x="594007" y="1556792"/>
            <a:ext cx="6347714" cy="4392488"/>
          </a:xfrm>
        </p:spPr>
        <p:txBody>
          <a:bodyPr>
            <a:normAutofit lnSpcReduction="10000"/>
          </a:bodyPr>
          <a:lstStyle/>
          <a:p>
            <a:pPr>
              <a:buFont typeface="+mj-lt"/>
              <a:buAutoNum type="arabicPeriod"/>
            </a:pPr>
            <a:r>
              <a:rPr lang="en-AU" b="1" dirty="0" smtClean="0"/>
              <a:t>Group 1: An </a:t>
            </a:r>
            <a:r>
              <a:rPr lang="en-AU" b="1" dirty="0"/>
              <a:t>irrigation set is underway but the water level in </a:t>
            </a:r>
            <a:r>
              <a:rPr lang="en-AU" b="1" dirty="0" smtClean="0"/>
              <a:t>head </a:t>
            </a:r>
            <a:r>
              <a:rPr lang="en-AU" b="1" dirty="0"/>
              <a:t>ditch </a:t>
            </a:r>
            <a:r>
              <a:rPr lang="en-AU" b="1" dirty="0" smtClean="0"/>
              <a:t>is falling</a:t>
            </a:r>
          </a:p>
          <a:p>
            <a:pPr>
              <a:buFont typeface="+mj-lt"/>
              <a:buAutoNum type="arabicPeriod"/>
            </a:pPr>
            <a:r>
              <a:rPr lang="en-AU" b="1" dirty="0" smtClean="0"/>
              <a:t>Group 2: An </a:t>
            </a:r>
            <a:r>
              <a:rPr lang="en-AU" b="1" dirty="0"/>
              <a:t>irrigation set is underway but the water is not advancing down furrows </a:t>
            </a:r>
            <a:r>
              <a:rPr lang="en-AU" b="1" dirty="0" smtClean="0"/>
              <a:t>evenly</a:t>
            </a:r>
          </a:p>
          <a:p>
            <a:endParaRPr lang="en-AU" b="1" dirty="0"/>
          </a:p>
          <a:p>
            <a:pPr marL="45720" indent="0">
              <a:buNone/>
            </a:pPr>
            <a:r>
              <a:rPr lang="en-AU" sz="2800" b="1" dirty="0" smtClean="0"/>
              <a:t>Discuss</a:t>
            </a:r>
          </a:p>
          <a:p>
            <a:pPr marL="331470" indent="-285750"/>
            <a:r>
              <a:rPr lang="en-AU" sz="2800" dirty="0" smtClean="0"/>
              <a:t> Risk</a:t>
            </a:r>
            <a:r>
              <a:rPr lang="en-AU" sz="2800" dirty="0"/>
              <a:t>:</a:t>
            </a:r>
          </a:p>
          <a:p>
            <a:pPr marL="331470" indent="-285750"/>
            <a:r>
              <a:rPr lang="en-AU" sz="2800" dirty="0" smtClean="0"/>
              <a:t> Cause</a:t>
            </a:r>
            <a:r>
              <a:rPr lang="en-AU" sz="2800" dirty="0"/>
              <a:t>:</a:t>
            </a:r>
          </a:p>
          <a:p>
            <a:pPr marL="331470" indent="-285750"/>
            <a:r>
              <a:rPr lang="en-AU" sz="2800" dirty="0" smtClean="0"/>
              <a:t> Action</a:t>
            </a:r>
            <a:r>
              <a:rPr lang="en-AU" sz="2800" dirty="0"/>
              <a:t>:</a:t>
            </a:r>
          </a:p>
          <a:p>
            <a:pPr marL="331470" indent="-285750"/>
            <a:r>
              <a:rPr lang="en-AU" sz="2800" dirty="0" smtClean="0"/>
              <a:t> Solutions</a:t>
            </a:r>
            <a:r>
              <a:rPr lang="en-AU" sz="2800" dirty="0"/>
              <a:t>:</a:t>
            </a:r>
          </a:p>
          <a:p>
            <a:endParaRPr lang="en-AU" dirty="0"/>
          </a:p>
          <a:p>
            <a:pPr marL="45720" indent="0">
              <a:buNone/>
            </a:pPr>
            <a:endParaRPr lang="en-AU" dirty="0"/>
          </a:p>
        </p:txBody>
      </p:sp>
    </p:spTree>
    <p:extLst>
      <p:ext uri="{BB962C8B-B14F-4D97-AF65-F5344CB8AC3E}">
        <p14:creationId xmlns:p14="http://schemas.microsoft.com/office/powerpoint/2010/main" val="31992059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effectLst/>
              </a:rPr>
              <a:t>Practical 3: </a:t>
            </a:r>
            <a:r>
              <a:rPr lang="en-AU" dirty="0">
                <a:effectLst/>
              </a:rPr>
              <a:t/>
            </a:r>
            <a:br>
              <a:rPr lang="en-AU" dirty="0">
                <a:effectLst/>
              </a:rPr>
            </a:br>
            <a:endParaRPr lang="en-AU" dirty="0"/>
          </a:p>
        </p:txBody>
      </p:sp>
      <p:pic>
        <p:nvPicPr>
          <p:cNvPr id="14338" name="Picture 2" descr="P:\Images\Photos\Irrigation\IMG_544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599" y="1242986"/>
            <a:ext cx="5940660"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256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365104"/>
            <a:ext cx="7046168" cy="1143000"/>
          </a:xfrm>
        </p:spPr>
        <p:txBody>
          <a:bodyPr>
            <a:normAutofit/>
          </a:bodyPr>
          <a:lstStyle/>
          <a:p>
            <a:r>
              <a:rPr lang="en-AU" dirty="0" smtClean="0"/>
              <a:t>What does it look like?</a:t>
            </a:r>
            <a:br>
              <a:rPr lang="en-AU" dirty="0" smtClean="0"/>
            </a:br>
            <a:r>
              <a:rPr lang="en-AU" sz="1200" dirty="0" smtClean="0">
                <a:solidFill>
                  <a:schemeClr val="tx1"/>
                </a:solidFill>
              </a:rPr>
              <a:t>Copy link into your browser if the </a:t>
            </a:r>
            <a:r>
              <a:rPr lang="en-AU" sz="1200" dirty="0">
                <a:solidFill>
                  <a:schemeClr val="tx1"/>
                </a:solidFill>
              </a:rPr>
              <a:t>above does not work:</a:t>
            </a:r>
            <a:br>
              <a:rPr lang="en-AU" sz="1200" dirty="0">
                <a:solidFill>
                  <a:schemeClr val="tx1"/>
                </a:solidFill>
              </a:rPr>
            </a:br>
            <a:r>
              <a:rPr lang="en-AU" sz="1200" dirty="0">
                <a:solidFill>
                  <a:schemeClr val="tx1"/>
                </a:solidFill>
                <a:hlinkClick r:id="rId3"/>
              </a:rPr>
              <a:t>https://</a:t>
            </a:r>
            <a:r>
              <a:rPr lang="en-AU" sz="1200" dirty="0" smtClean="0">
                <a:solidFill>
                  <a:schemeClr val="tx1"/>
                </a:solidFill>
                <a:hlinkClick r:id="rId3"/>
              </a:rPr>
              <a:t>www.youtube.com/watch?v=n4zRhi3Aykw&amp;feature=player_embedded</a:t>
            </a:r>
            <a:r>
              <a:rPr lang="en-AU" sz="1600" dirty="0" smtClean="0">
                <a:solidFill>
                  <a:schemeClr val="tx1"/>
                </a:solidFill>
              </a:rPr>
              <a:t> </a:t>
            </a:r>
            <a:endParaRPr lang="en-AU" sz="1600" dirty="0">
              <a:solidFill>
                <a:schemeClr val="tx1"/>
              </a:solidFill>
            </a:endParaRPr>
          </a:p>
        </p:txBody>
      </p:sp>
      <p:pic>
        <p:nvPicPr>
          <p:cNvPr id="4" name="n4zRhi3Aykw?version=3&amp;hl=en_US&amp;rel=0"/>
          <p:cNvPicPr>
            <a:picLocks noGrp="1" noRot="1" noChangeAspect="1"/>
          </p:cNvPicPr>
          <p:nvPr>
            <p:ph idx="1"/>
            <a:videoFile r:link="rId1"/>
          </p:nvPr>
        </p:nvPicPr>
        <p:blipFill>
          <a:blip r:embed="rId4"/>
          <a:stretch>
            <a:fillRect/>
          </a:stretch>
        </p:blipFill>
        <p:spPr>
          <a:xfrm>
            <a:off x="1043608" y="764704"/>
            <a:ext cx="5630665" cy="3168352"/>
          </a:xfrm>
          <a:prstGeom prst="rect">
            <a:avLst/>
          </a:prstGeom>
        </p:spPr>
      </p:pic>
    </p:spTree>
    <p:extLst>
      <p:ext uri="{BB962C8B-B14F-4D97-AF65-F5344CB8AC3E}">
        <p14:creationId xmlns:p14="http://schemas.microsoft.com/office/powerpoint/2010/main" val="412363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Recap</a:t>
            </a:r>
            <a:endParaRPr lang="en-AU" dirty="0"/>
          </a:p>
        </p:txBody>
      </p:sp>
      <p:sp>
        <p:nvSpPr>
          <p:cNvPr id="3" name="Content Placeholder 2"/>
          <p:cNvSpPr>
            <a:spLocks noGrp="1"/>
          </p:cNvSpPr>
          <p:nvPr>
            <p:ph idx="1"/>
          </p:nvPr>
        </p:nvSpPr>
        <p:spPr>
          <a:xfrm>
            <a:off x="609599" y="1270000"/>
            <a:ext cx="5834609" cy="3880773"/>
          </a:xfrm>
        </p:spPr>
        <p:txBody>
          <a:bodyPr>
            <a:noAutofit/>
          </a:bodyPr>
          <a:lstStyle/>
          <a:p>
            <a:r>
              <a:rPr lang="en-US" sz="2400" dirty="0"/>
              <a:t>What </a:t>
            </a:r>
            <a:r>
              <a:rPr lang="en-US" sz="2400" dirty="0" smtClean="0"/>
              <a:t>work health safety </a:t>
            </a:r>
            <a:r>
              <a:rPr lang="en-US" sz="2400" dirty="0"/>
              <a:t>risks are there and what precautions would </a:t>
            </a:r>
            <a:r>
              <a:rPr lang="en-US" sz="2400" dirty="0" smtClean="0"/>
              <a:t/>
            </a:r>
            <a:br>
              <a:rPr lang="en-US" sz="2400" dirty="0" smtClean="0"/>
            </a:br>
            <a:r>
              <a:rPr lang="en-US" sz="2400" dirty="0" smtClean="0"/>
              <a:t>you </a:t>
            </a:r>
            <a:r>
              <a:rPr lang="en-US" sz="2400" dirty="0"/>
              <a:t>need to take?</a:t>
            </a:r>
          </a:p>
          <a:p>
            <a:r>
              <a:rPr lang="en-US" sz="2400" dirty="0"/>
              <a:t>What items to you need to take with you into the field?</a:t>
            </a:r>
          </a:p>
          <a:p>
            <a:r>
              <a:rPr lang="en-AU" sz="2400" dirty="0" smtClean="0"/>
              <a:t>What are the key components of an irrigation system</a:t>
            </a:r>
          </a:p>
          <a:p>
            <a:r>
              <a:rPr lang="en-AU" sz="2400" dirty="0" smtClean="0"/>
              <a:t>What hots tips could you give to a new staff member to work a siphon?</a:t>
            </a:r>
          </a:p>
          <a:p>
            <a:r>
              <a:rPr lang="en-AU" sz="2400" dirty="0" smtClean="0"/>
              <a:t>What can you do if you are not sure </a:t>
            </a:r>
            <a:br>
              <a:rPr lang="en-AU" sz="2400" dirty="0" smtClean="0"/>
            </a:br>
            <a:r>
              <a:rPr lang="en-AU" sz="2400" dirty="0" smtClean="0"/>
              <a:t>of the instructions?</a:t>
            </a:r>
            <a:endParaRPr lang="en-AU" sz="2400" dirty="0"/>
          </a:p>
        </p:txBody>
      </p:sp>
    </p:spTree>
    <p:extLst>
      <p:ext uri="{BB962C8B-B14F-4D97-AF65-F5344CB8AC3E}">
        <p14:creationId xmlns:p14="http://schemas.microsoft.com/office/powerpoint/2010/main" val="23027714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80728"/>
            <a:ext cx="6347713" cy="2160240"/>
          </a:xfrm>
        </p:spPr>
        <p:txBody>
          <a:bodyPr>
            <a:normAutofit/>
          </a:bodyPr>
          <a:lstStyle/>
          <a:p>
            <a:r>
              <a:rPr lang="en-AU" sz="4000" dirty="0" smtClean="0"/>
              <a:t>Any questions?</a:t>
            </a:r>
            <a:br>
              <a:rPr lang="en-AU" sz="4000" dirty="0" smtClean="0"/>
            </a:br>
            <a:r>
              <a:rPr lang="en-AU" sz="4000" dirty="0" smtClean="0"/>
              <a:t>Evaluation</a:t>
            </a:r>
            <a:endParaRPr lang="en-AU" sz="4000" dirty="0"/>
          </a:p>
        </p:txBody>
      </p:sp>
      <p:pic>
        <p:nvPicPr>
          <p:cNvPr id="12290" name="Picture 2" descr="photo by Tim Chaffe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3960" y="2420888"/>
            <a:ext cx="5328592" cy="355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17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365104"/>
            <a:ext cx="7046168" cy="1143000"/>
          </a:xfrm>
        </p:spPr>
        <p:txBody>
          <a:bodyPr>
            <a:normAutofit/>
          </a:bodyPr>
          <a:lstStyle/>
          <a:p>
            <a:r>
              <a:rPr lang="en-AU" dirty="0" smtClean="0"/>
              <a:t>Demonstration video</a:t>
            </a:r>
            <a:br>
              <a:rPr lang="en-AU" dirty="0" smtClean="0"/>
            </a:br>
            <a:r>
              <a:rPr lang="en-AU" sz="1200" dirty="0" smtClean="0">
                <a:solidFill>
                  <a:schemeClr val="tx1"/>
                </a:solidFill>
              </a:rPr>
              <a:t>Copy link into your browser if the </a:t>
            </a:r>
            <a:r>
              <a:rPr lang="en-AU" sz="1200" dirty="0">
                <a:solidFill>
                  <a:schemeClr val="tx1"/>
                </a:solidFill>
              </a:rPr>
              <a:t>above does not work:</a:t>
            </a:r>
            <a:br>
              <a:rPr lang="en-AU" sz="1200" dirty="0">
                <a:solidFill>
                  <a:schemeClr val="tx1"/>
                </a:solidFill>
              </a:rPr>
            </a:br>
            <a:r>
              <a:rPr lang="en-AU" sz="1200" dirty="0" smtClean="0">
                <a:hlinkClick r:id="rId2"/>
              </a:rPr>
              <a:t>www.youtube.com/watch?v=cMVFCeoysXc&amp;list=PLQy8KAPn-Dyou6uDnQi9Ba_7utu2ieo47</a:t>
            </a:r>
            <a:r>
              <a:rPr lang="en-AU" sz="1200" dirty="0" smtClean="0"/>
              <a:t> </a:t>
            </a:r>
            <a:endParaRPr lang="en-AU" sz="1600" dirty="0">
              <a:solidFill>
                <a:schemeClr val="tx1"/>
              </a:solidFill>
            </a:endParaRPr>
          </a:p>
        </p:txBody>
      </p:sp>
      <p:pic>
        <p:nvPicPr>
          <p:cNvPr id="7" name="Picture 6">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607" y="759851"/>
            <a:ext cx="5630665" cy="3183759"/>
          </a:xfrm>
          <a:prstGeom prst="rect">
            <a:avLst/>
          </a:prstGeom>
        </p:spPr>
      </p:pic>
    </p:spTree>
    <p:extLst>
      <p:ext uri="{BB962C8B-B14F-4D97-AF65-F5344CB8AC3E}">
        <p14:creationId xmlns:p14="http://schemas.microsoft.com/office/powerpoint/2010/main" val="1809617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55362" y="1340768"/>
            <a:ext cx="6834831" cy="1646302"/>
          </a:xfrm>
        </p:spPr>
        <p:txBody>
          <a:bodyPr/>
          <a:lstStyle/>
          <a:p>
            <a:r>
              <a:rPr lang="en-AU" sz="4000" dirty="0" smtClean="0"/>
              <a:t>Part 1: Work health safety (WHS) and inductions</a:t>
            </a:r>
            <a:endParaRPr lang="en-AU" sz="4000" dirty="0"/>
          </a:p>
        </p:txBody>
      </p:sp>
      <p:pic>
        <p:nvPicPr>
          <p:cNvPr id="11266" name="Picture 2" descr="\\gamma\Company\Images\Photos\Click 2012\Cotton People\CPP - Safety in the Sunshine, Allyse Morri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5576" y="3118556"/>
            <a:ext cx="6434617" cy="206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14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Working Outside</a:t>
            </a:r>
            <a:endParaRPr lang="en-AU" dirty="0"/>
          </a:p>
        </p:txBody>
      </p:sp>
      <p:sp>
        <p:nvSpPr>
          <p:cNvPr id="4" name="Content Placeholder 3"/>
          <p:cNvSpPr>
            <a:spLocks noGrp="1"/>
          </p:cNvSpPr>
          <p:nvPr>
            <p:ph idx="1"/>
          </p:nvPr>
        </p:nvSpPr>
        <p:spPr>
          <a:xfrm>
            <a:off x="636754" y="1304517"/>
            <a:ext cx="4459798" cy="2815563"/>
          </a:xfrm>
        </p:spPr>
        <p:txBody>
          <a:bodyPr/>
          <a:lstStyle/>
          <a:p>
            <a:r>
              <a:rPr lang="en-AU" sz="1400" dirty="0" smtClean="0"/>
              <a:t>Water</a:t>
            </a:r>
          </a:p>
          <a:p>
            <a:r>
              <a:rPr lang="en-AU" sz="1400" dirty="0" smtClean="0"/>
              <a:t>Sunscreen</a:t>
            </a:r>
          </a:p>
          <a:p>
            <a:r>
              <a:rPr lang="en-AU" sz="1400" dirty="0" smtClean="0"/>
              <a:t>Wide brimmed hat</a:t>
            </a:r>
          </a:p>
          <a:p>
            <a:r>
              <a:rPr lang="en-AU" sz="1400" dirty="0" smtClean="0"/>
              <a:t>Long sleeves</a:t>
            </a:r>
          </a:p>
          <a:p>
            <a:r>
              <a:rPr lang="en-AU" sz="1400" dirty="0" smtClean="0"/>
              <a:t>Collar</a:t>
            </a:r>
          </a:p>
          <a:p>
            <a:r>
              <a:rPr lang="en-AU" sz="1400" dirty="0" smtClean="0"/>
              <a:t>Long pants</a:t>
            </a:r>
          </a:p>
          <a:p>
            <a:r>
              <a:rPr lang="en-AU" sz="1400" dirty="0" smtClean="0"/>
              <a:t>Cotton</a:t>
            </a:r>
          </a:p>
          <a:p>
            <a:endParaRPr lang="en-AU" dirty="0"/>
          </a:p>
        </p:txBody>
      </p:sp>
      <p:pic>
        <p:nvPicPr>
          <p:cNvPr id="1029" name="Picture 5" descr="P:\Images\Photos\Growers and farm workers\Emerald Ag College 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660"/>
          <a:stretch/>
        </p:blipFill>
        <p:spPr bwMode="auto">
          <a:xfrm>
            <a:off x="3203848" y="1322101"/>
            <a:ext cx="2952328" cy="227525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oto by Margot Leitch"/>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03848" y="3717032"/>
            <a:ext cx="295232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3568" y="3717032"/>
            <a:ext cx="2376264" cy="1872208"/>
          </a:xfrm>
          <a:prstGeom prst="rect">
            <a:avLst/>
          </a:prstGeom>
        </p:spPr>
      </p:pic>
    </p:spTree>
    <p:extLst>
      <p:ext uri="{BB962C8B-B14F-4D97-AF65-F5344CB8AC3E}">
        <p14:creationId xmlns:p14="http://schemas.microsoft.com/office/powerpoint/2010/main" val="1570663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222403"/>
            <a:ext cx="6347713" cy="1320800"/>
          </a:xfrm>
        </p:spPr>
        <p:txBody>
          <a:bodyPr/>
          <a:lstStyle/>
          <a:p>
            <a:r>
              <a:rPr lang="en-AU" dirty="0" smtClean="0"/>
              <a:t>Heat stress</a:t>
            </a:r>
            <a:endParaRPr lang="en-AU" dirty="0"/>
          </a:p>
        </p:txBody>
      </p:sp>
      <p:sp>
        <p:nvSpPr>
          <p:cNvPr id="3" name="Content Placeholder 2"/>
          <p:cNvSpPr>
            <a:spLocks noGrp="1"/>
          </p:cNvSpPr>
          <p:nvPr>
            <p:ph idx="1"/>
          </p:nvPr>
        </p:nvSpPr>
        <p:spPr>
          <a:xfrm>
            <a:off x="583054" y="1055726"/>
            <a:ext cx="6400800" cy="5181586"/>
          </a:xfrm>
        </p:spPr>
        <p:txBody>
          <a:bodyPr>
            <a:normAutofit fontScale="92500" lnSpcReduction="10000"/>
          </a:bodyPr>
          <a:lstStyle/>
          <a:p>
            <a:pPr marL="45720" indent="0">
              <a:buNone/>
            </a:pPr>
            <a:r>
              <a:rPr lang="en-AU" sz="2400" b="1" dirty="0" smtClean="0"/>
              <a:t>Symptoms include:</a:t>
            </a:r>
          </a:p>
          <a:p>
            <a:r>
              <a:rPr lang="en-AU" sz="2400" dirty="0" smtClean="0"/>
              <a:t>Muscle cramps</a:t>
            </a:r>
          </a:p>
          <a:p>
            <a:r>
              <a:rPr lang="en-AU" sz="2400" dirty="0" smtClean="0"/>
              <a:t>Headaches</a:t>
            </a:r>
          </a:p>
          <a:p>
            <a:r>
              <a:rPr lang="en-AU" sz="2400" dirty="0" smtClean="0"/>
              <a:t>Dizziness</a:t>
            </a:r>
          </a:p>
          <a:p>
            <a:r>
              <a:rPr lang="en-AU" sz="2400" dirty="0" smtClean="0"/>
              <a:t>Fatigue</a:t>
            </a:r>
          </a:p>
          <a:p>
            <a:r>
              <a:rPr lang="en-AU" sz="2400" dirty="0" smtClean="0"/>
              <a:t>Loss of </a:t>
            </a:r>
            <a:br>
              <a:rPr lang="en-AU" sz="2400" dirty="0" smtClean="0"/>
            </a:br>
            <a:r>
              <a:rPr lang="en-AU" sz="2400" dirty="0" smtClean="0"/>
              <a:t>coordination</a:t>
            </a:r>
          </a:p>
          <a:p>
            <a:r>
              <a:rPr lang="en-AU" sz="2400" dirty="0" smtClean="0"/>
              <a:t>Nausea</a:t>
            </a:r>
          </a:p>
          <a:p>
            <a:r>
              <a:rPr lang="en-AU" sz="2400" dirty="0" smtClean="0"/>
              <a:t>Weak, rapid pulse</a:t>
            </a:r>
          </a:p>
          <a:p>
            <a:r>
              <a:rPr lang="en-AU" sz="2400" dirty="0" smtClean="0"/>
              <a:t>Heat exhaustion</a:t>
            </a:r>
          </a:p>
          <a:p>
            <a:r>
              <a:rPr lang="en-AU" sz="2400" dirty="0" smtClean="0"/>
              <a:t>Heat stroke</a:t>
            </a:r>
            <a:r>
              <a:rPr lang="en-AU" dirty="0" smtClean="0"/>
              <a:t/>
            </a:r>
            <a:br>
              <a:rPr lang="en-AU" dirty="0" smtClean="0"/>
            </a:br>
            <a:endParaRPr lang="en-AU" dirty="0"/>
          </a:p>
        </p:txBody>
      </p:sp>
      <p:pic>
        <p:nvPicPr>
          <p:cNvPr id="2050" name="Picture 2" descr="http://upload.wikimedia.org/wikipedia/commons/1/14/Sunburn_blister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19872" y="3859445"/>
            <a:ext cx="3033603"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Sunburn.jpg">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419872" y="389210"/>
            <a:ext cx="3033603" cy="330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240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100" dirty="0">
                <a:effectLst/>
              </a:rPr>
              <a:t>Correct </a:t>
            </a:r>
            <a:r>
              <a:rPr lang="en-AU" sz="3100" dirty="0" smtClean="0">
                <a:effectLst/>
              </a:rPr>
              <a:t>siphon </a:t>
            </a:r>
            <a:r>
              <a:rPr lang="en-AU" sz="3100" dirty="0">
                <a:effectLst/>
              </a:rPr>
              <a:t>handling </a:t>
            </a:r>
            <a:r>
              <a:rPr lang="en-AU" sz="3100" dirty="0" smtClean="0">
                <a:effectLst/>
              </a:rPr>
              <a:t>technique</a:t>
            </a:r>
            <a:r>
              <a:rPr lang="en-AU" dirty="0">
                <a:effectLst/>
              </a:rPr>
              <a:t/>
            </a:r>
            <a:br>
              <a:rPr lang="en-AU" dirty="0">
                <a:effectLst/>
              </a:rPr>
            </a:br>
            <a:endParaRPr lang="en-AU" dirty="0"/>
          </a:p>
        </p:txBody>
      </p:sp>
      <p:sp>
        <p:nvSpPr>
          <p:cNvPr id="3" name="Content Placeholder 2"/>
          <p:cNvSpPr>
            <a:spLocks noGrp="1"/>
          </p:cNvSpPr>
          <p:nvPr>
            <p:ph idx="1"/>
          </p:nvPr>
        </p:nvSpPr>
        <p:spPr>
          <a:xfrm>
            <a:off x="609599" y="1275358"/>
            <a:ext cx="3098305" cy="3474720"/>
          </a:xfrm>
        </p:spPr>
        <p:txBody>
          <a:bodyPr/>
          <a:lstStyle/>
          <a:p>
            <a:pPr marL="45720" indent="0">
              <a:buNone/>
            </a:pPr>
            <a:r>
              <a:rPr lang="en-AU" b="1" dirty="0" smtClean="0"/>
              <a:t>Way to minimise injury:</a:t>
            </a:r>
          </a:p>
          <a:p>
            <a:r>
              <a:rPr lang="en-AU" dirty="0" smtClean="0"/>
              <a:t>Instead of bending over lift with your foot </a:t>
            </a:r>
          </a:p>
          <a:p>
            <a:r>
              <a:rPr lang="en-AU" dirty="0" smtClean="0"/>
              <a:t>Plan how you will lift any heavy loads </a:t>
            </a:r>
          </a:p>
          <a:p>
            <a:r>
              <a:rPr lang="en-AU" dirty="0" smtClean="0"/>
              <a:t>Wear protective gloves when siphons are hot</a:t>
            </a:r>
          </a:p>
          <a:p>
            <a:endParaRPr lang="en-AU" dirty="0" smtClean="0"/>
          </a:p>
          <a:p>
            <a:pPr marL="45720" indent="0">
              <a:buNone/>
            </a:pPr>
            <a:endParaRPr lang="en-AU"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598" y="3717032"/>
            <a:ext cx="4121041" cy="2808312"/>
          </a:xfrm>
          <a:prstGeom prst="rect">
            <a:avLst/>
          </a:prstGeom>
        </p:spPr>
      </p:pic>
    </p:spTree>
    <p:extLst>
      <p:ext uri="{BB962C8B-B14F-4D97-AF65-F5344CB8AC3E}">
        <p14:creationId xmlns:p14="http://schemas.microsoft.com/office/powerpoint/2010/main" val="1984061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5979</TotalTime>
  <Words>3107</Words>
  <Application>Microsoft Office PowerPoint</Application>
  <PresentationFormat>On-screen Show (4:3)</PresentationFormat>
  <Paragraphs>335</Paragraphs>
  <Slides>41</Slides>
  <Notes>32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Trebuchet MS</vt:lpstr>
      <vt:lpstr>Wingdings 3</vt:lpstr>
      <vt:lpstr>Facet</vt:lpstr>
      <vt:lpstr>Siphon Irrigation Training</vt:lpstr>
      <vt:lpstr>Course Overview</vt:lpstr>
      <vt:lpstr>Course timing</vt:lpstr>
      <vt:lpstr>What does it look like? Copy link into your browser if the above does not work: https://www.youtube.com/watch?v=n4zRhi3Aykw&amp;feature=player_embedded </vt:lpstr>
      <vt:lpstr>Demonstration video Copy link into your browser if the above does not work: www.youtube.com/watch?v=cMVFCeoysXc&amp;list=PLQy8KAPn-Dyou6uDnQi9Ba_7utu2ieo47 </vt:lpstr>
      <vt:lpstr>Part 1: Work health safety (WHS) and inductions</vt:lpstr>
      <vt:lpstr>Working Outside</vt:lpstr>
      <vt:lpstr>Heat stress</vt:lpstr>
      <vt:lpstr>Correct siphon handling technique </vt:lpstr>
      <vt:lpstr>Precautions working in water</vt:lpstr>
      <vt:lpstr>Things to tell your manager</vt:lpstr>
      <vt:lpstr>Hazards</vt:lpstr>
      <vt:lpstr>Hazards</vt:lpstr>
      <vt:lpstr>Basic safety around pumps</vt:lpstr>
      <vt:lpstr>On farm induction</vt:lpstr>
      <vt:lpstr>Part 2: Introduction to Irrigation</vt:lpstr>
      <vt:lpstr>History of Irrigation</vt:lpstr>
      <vt:lpstr>History of Irrigation</vt:lpstr>
      <vt:lpstr>Why Irrigate?</vt:lpstr>
      <vt:lpstr>The aim of irrigation</vt:lpstr>
      <vt:lpstr>Parts of an irrigation system</vt:lpstr>
      <vt:lpstr>Parts of an irrigation system</vt:lpstr>
      <vt:lpstr>Parts of an irrigation system</vt:lpstr>
      <vt:lpstr>Parts of an irrigation system</vt:lpstr>
      <vt:lpstr>Parts of an irrigation system</vt:lpstr>
      <vt:lpstr>Parts of an irrigation system</vt:lpstr>
      <vt:lpstr>Starting a siphon: demonstration + practical</vt:lpstr>
      <vt:lpstr>Timing of irrigation</vt:lpstr>
      <vt:lpstr>Efficient Irrigation</vt:lpstr>
      <vt:lpstr>Part 3: Hydrology</vt:lpstr>
      <vt:lpstr>Hydraulics</vt:lpstr>
      <vt:lpstr>Practical 2: starting, monitoring and stopping an irrigation set </vt:lpstr>
      <vt:lpstr>Part 4: Communication</vt:lpstr>
      <vt:lpstr>Communication</vt:lpstr>
      <vt:lpstr>Part 4: Getting around</vt:lpstr>
      <vt:lpstr>Map reading</vt:lpstr>
      <vt:lpstr>Troubleshooting</vt:lpstr>
      <vt:lpstr>Troubleshooting</vt:lpstr>
      <vt:lpstr>Practical 3:  </vt:lpstr>
      <vt:lpstr>Recap</vt:lpstr>
      <vt:lpstr>Any questions? Evaluation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Siphon Irrigation Training</dc:title>
  <dc:creator>Sophie Davidson</dc:creator>
  <cp:lastModifiedBy>Samuel Evangelinos</cp:lastModifiedBy>
  <cp:revision>83</cp:revision>
  <dcterms:created xsi:type="dcterms:W3CDTF">2012-11-12T07:30:31Z</dcterms:created>
  <dcterms:modified xsi:type="dcterms:W3CDTF">2014-11-10T04:15:37Z</dcterms:modified>
</cp:coreProperties>
</file>